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40"/>
  </p:notesMasterIdLst>
  <p:sldIdLst>
    <p:sldId id="256" r:id="rId3"/>
    <p:sldId id="267" r:id="rId4"/>
    <p:sldId id="359" r:id="rId5"/>
    <p:sldId id="261" r:id="rId6"/>
    <p:sldId id="349" r:id="rId7"/>
    <p:sldId id="313" r:id="rId8"/>
    <p:sldId id="332" r:id="rId9"/>
    <p:sldId id="314" r:id="rId10"/>
    <p:sldId id="272" r:id="rId11"/>
    <p:sldId id="268" r:id="rId12"/>
    <p:sldId id="297" r:id="rId13"/>
    <p:sldId id="263" r:id="rId14"/>
    <p:sldId id="273" r:id="rId15"/>
    <p:sldId id="302" r:id="rId16"/>
    <p:sldId id="353" r:id="rId17"/>
    <p:sldId id="354" r:id="rId18"/>
    <p:sldId id="355" r:id="rId19"/>
    <p:sldId id="361" r:id="rId20"/>
    <p:sldId id="360" r:id="rId21"/>
    <p:sldId id="277" r:id="rId22"/>
    <p:sldId id="276" r:id="rId23"/>
    <p:sldId id="340" r:id="rId24"/>
    <p:sldId id="356" r:id="rId25"/>
    <p:sldId id="345" r:id="rId26"/>
    <p:sldId id="346" r:id="rId27"/>
    <p:sldId id="363" r:id="rId28"/>
    <p:sldId id="357" r:id="rId29"/>
    <p:sldId id="333" r:id="rId30"/>
    <p:sldId id="280" r:id="rId31"/>
    <p:sldId id="279" r:id="rId32"/>
    <p:sldId id="282" r:id="rId33"/>
    <p:sldId id="281" r:id="rId34"/>
    <p:sldId id="304" r:id="rId35"/>
    <p:sldId id="285" r:id="rId36"/>
    <p:sldId id="286" r:id="rId37"/>
    <p:sldId id="358" r:id="rId38"/>
    <p:sldId id="288" r:id="rId39"/>
  </p:sldIdLst>
  <p:sldSz cx="18288000" cy="10287000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Glacial Indifference" panose="020B0604020202020204" charset="0"/>
      <p:regular r:id="rId45"/>
    </p:embeddedFont>
    <p:embeddedFont>
      <p:font typeface="Glacial Indifference Bold" panose="020B0604020202020204" charset="0"/>
      <p:regular r:id="rId46"/>
    </p:embeddedFont>
    <p:embeddedFont>
      <p:font typeface="Glacial Indifference Italics" panose="020B0604020202020204" charset="0"/>
      <p:regular r:id="rId47"/>
    </p:embeddedFont>
    <p:embeddedFont>
      <p:font typeface="League Spartan" panose="020B0604020202020204" charset="0"/>
      <p:regular r:id="rId48"/>
    </p:embeddedFont>
    <p:embeddedFont>
      <p:font typeface="Open Sans" panose="020B0606030504020204" pitchFamily="34" charset="0"/>
      <p:regular r:id="rId49"/>
      <p:bold r:id="rId50"/>
      <p:italic r:id="rId51"/>
      <p:boldItalic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783C282-C257-626F-92F3-F873C1D959DE}" name="Reyes, Narciza" initials="RN" userId="S::NREYES@mtabsc.org::a25a925e-79e1-46db-87a0-413322402a97" providerId="AD"/>
  <p188:author id="{0CB3A4DE-439A-4CB8-F12C-10B9A522C33B}" name="Fagbenle, Titilayo" initials="FT" userId="S::titilayo.fagbenle@mtahq.org::27c9eca6-d38d-455a-a852-e7464caefb2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yes, Narciza" initials="RN" lastIdx="1" clrIdx="0">
    <p:extLst>
      <p:ext uri="{19B8F6BF-5375-455C-9EA6-DF929625EA0E}">
        <p15:presenceInfo xmlns:p15="http://schemas.microsoft.com/office/powerpoint/2012/main" userId="S::NREYES@mtabsc.org::a25a925e-79e1-46db-87a0-413322402a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1C0"/>
    <a:srgbClr val="2C4DB6"/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11D547-FBF9-4EDA-AB94-D092C5FA836C}" v="11" dt="2023-10-06T22:54:19.1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69516" autoAdjust="0"/>
  </p:normalViewPr>
  <p:slideViewPr>
    <p:cSldViewPr>
      <p:cViewPr varScale="1">
        <p:scale>
          <a:sx n="61" d="100"/>
          <a:sy n="61" d="100"/>
        </p:scale>
        <p:origin x="132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6.fntdata"/><Relationship Id="rId59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commentAuthors" Target="commentAuthors.xml"/><Relationship Id="rId58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9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11.fntdata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gbenle, Titi" userId="27c9eca6-d38d-455a-a852-e7464caefb23" providerId="ADAL" clId="{E011D547-FBF9-4EDA-AB94-D092C5FA836C}"/>
    <pc:docChg chg="undo redo custSel addSld delSld modSld sldOrd">
      <pc:chgData name="Fagbenle, Titi" userId="27c9eca6-d38d-455a-a852-e7464caefb23" providerId="ADAL" clId="{E011D547-FBF9-4EDA-AB94-D092C5FA836C}" dt="2023-10-10T20:20:59.445" v="2860" actId="20577"/>
      <pc:docMkLst>
        <pc:docMk/>
      </pc:docMkLst>
      <pc:sldChg chg="modNotesTx">
        <pc:chgData name="Fagbenle, Titi" userId="27c9eca6-d38d-455a-a852-e7464caefb23" providerId="ADAL" clId="{E011D547-FBF9-4EDA-AB94-D092C5FA836C}" dt="2023-10-08T03:17:28.099" v="2106" actId="5793"/>
        <pc:sldMkLst>
          <pc:docMk/>
          <pc:sldMk cId="0" sldId="256"/>
        </pc:sldMkLst>
      </pc:sldChg>
      <pc:sldChg chg="modSp del mod modNotesTx">
        <pc:chgData name="Fagbenle, Titi" userId="27c9eca6-d38d-455a-a852-e7464caefb23" providerId="ADAL" clId="{E011D547-FBF9-4EDA-AB94-D092C5FA836C}" dt="2023-09-28T18:10:39.630" v="848" actId="2696"/>
        <pc:sldMkLst>
          <pc:docMk/>
          <pc:sldMk cId="0" sldId="258"/>
        </pc:sldMkLst>
        <pc:spChg chg="mod">
          <ac:chgData name="Fagbenle, Titi" userId="27c9eca6-d38d-455a-a852-e7464caefb23" providerId="ADAL" clId="{E011D547-FBF9-4EDA-AB94-D092C5FA836C}" dt="2023-09-28T00:50:36.623" v="597" actId="1037"/>
          <ac:spMkLst>
            <pc:docMk/>
            <pc:sldMk cId="0" sldId="258"/>
            <ac:spMk id="7" creationId="{00000000-0000-0000-0000-000000000000}"/>
          </ac:spMkLst>
        </pc:spChg>
      </pc:sldChg>
      <pc:sldChg chg="modNotesTx">
        <pc:chgData name="Fagbenle, Titi" userId="27c9eca6-d38d-455a-a852-e7464caefb23" providerId="ADAL" clId="{E011D547-FBF9-4EDA-AB94-D092C5FA836C}" dt="2023-09-28T19:35:23.827" v="861" actId="255"/>
        <pc:sldMkLst>
          <pc:docMk/>
          <pc:sldMk cId="0" sldId="261"/>
        </pc:sldMkLst>
      </pc:sldChg>
      <pc:sldChg chg="modSp mod modNotesTx">
        <pc:chgData name="Fagbenle, Titi" userId="27c9eca6-d38d-455a-a852-e7464caefb23" providerId="ADAL" clId="{E011D547-FBF9-4EDA-AB94-D092C5FA836C}" dt="2023-10-08T02:45:04.018" v="1476" actId="20577"/>
        <pc:sldMkLst>
          <pc:docMk/>
          <pc:sldMk cId="0" sldId="263"/>
        </pc:sldMkLst>
        <pc:spChg chg="mod">
          <ac:chgData name="Fagbenle, Titi" userId="27c9eca6-d38d-455a-a852-e7464caefb23" providerId="ADAL" clId="{E011D547-FBF9-4EDA-AB94-D092C5FA836C}" dt="2023-10-08T02:44:52.500" v="1471" actId="20577"/>
          <ac:spMkLst>
            <pc:docMk/>
            <pc:sldMk cId="0" sldId="263"/>
            <ac:spMk id="10" creationId="{00000000-0000-0000-0000-000000000000}"/>
          </ac:spMkLst>
        </pc:spChg>
        <pc:spChg chg="mod">
          <ac:chgData name="Fagbenle, Titi" userId="27c9eca6-d38d-455a-a852-e7464caefb23" providerId="ADAL" clId="{E011D547-FBF9-4EDA-AB94-D092C5FA836C}" dt="2023-09-27T11:50:05.737" v="522" actId="12"/>
          <ac:spMkLst>
            <pc:docMk/>
            <pc:sldMk cId="0" sldId="263"/>
            <ac:spMk id="12" creationId="{00000000-0000-0000-0000-000000000000}"/>
          </ac:spMkLst>
        </pc:spChg>
        <pc:picChg chg="mod">
          <ac:chgData name="Fagbenle, Titi" userId="27c9eca6-d38d-455a-a852-e7464caefb23" providerId="ADAL" clId="{E011D547-FBF9-4EDA-AB94-D092C5FA836C}" dt="2023-10-07T01:47:34.037" v="1442" actId="14100"/>
          <ac:picMkLst>
            <pc:docMk/>
            <pc:sldMk cId="0" sldId="263"/>
            <ac:picMk id="2" creationId="{00000000-0000-0000-0000-000000000000}"/>
          </ac:picMkLst>
        </pc:picChg>
      </pc:sldChg>
      <pc:sldChg chg="modSp mod modNotesTx">
        <pc:chgData name="Fagbenle, Titi" userId="27c9eca6-d38d-455a-a852-e7464caefb23" providerId="ADAL" clId="{E011D547-FBF9-4EDA-AB94-D092C5FA836C}" dt="2023-09-28T19:35:06.392" v="858" actId="2711"/>
        <pc:sldMkLst>
          <pc:docMk/>
          <pc:sldMk cId="2902094137" sldId="267"/>
        </pc:sldMkLst>
        <pc:spChg chg="mod">
          <ac:chgData name="Fagbenle, Titi" userId="27c9eca6-d38d-455a-a852-e7464caefb23" providerId="ADAL" clId="{E011D547-FBF9-4EDA-AB94-D092C5FA836C}" dt="2023-09-27T00:44:12.994" v="433" actId="20577"/>
          <ac:spMkLst>
            <pc:docMk/>
            <pc:sldMk cId="2902094137" sldId="267"/>
            <ac:spMk id="6" creationId="{00000000-0000-0000-0000-000000000000}"/>
          </ac:spMkLst>
        </pc:spChg>
      </pc:sldChg>
      <pc:sldChg chg="modSp mod modNotesTx">
        <pc:chgData name="Fagbenle, Titi" userId="27c9eca6-d38d-455a-a852-e7464caefb23" providerId="ADAL" clId="{E011D547-FBF9-4EDA-AB94-D092C5FA836C}" dt="2023-10-08T02:44:08.469" v="1466" actId="20577"/>
        <pc:sldMkLst>
          <pc:docMk/>
          <pc:sldMk cId="799091947" sldId="268"/>
        </pc:sldMkLst>
        <pc:spChg chg="mod">
          <ac:chgData name="Fagbenle, Titi" userId="27c9eca6-d38d-455a-a852-e7464caefb23" providerId="ADAL" clId="{E011D547-FBF9-4EDA-AB94-D092C5FA836C}" dt="2023-10-08T02:43:54.731" v="1456" actId="20577"/>
          <ac:spMkLst>
            <pc:docMk/>
            <pc:sldMk cId="799091947" sldId="268"/>
            <ac:spMk id="5" creationId="{00000000-0000-0000-0000-000000000000}"/>
          </ac:spMkLst>
        </pc:spChg>
        <pc:spChg chg="mod">
          <ac:chgData name="Fagbenle, Titi" userId="27c9eca6-d38d-455a-a852-e7464caefb23" providerId="ADAL" clId="{E011D547-FBF9-4EDA-AB94-D092C5FA836C}" dt="2023-10-06T22:34:25.099" v="1119" actId="20577"/>
          <ac:spMkLst>
            <pc:docMk/>
            <pc:sldMk cId="799091947" sldId="268"/>
            <ac:spMk id="15" creationId="{00000000-0000-0000-0000-000000000000}"/>
          </ac:spMkLst>
        </pc:spChg>
      </pc:sldChg>
      <pc:sldChg chg="modNotesTx">
        <pc:chgData name="Fagbenle, Titi" userId="27c9eca6-d38d-455a-a852-e7464caefb23" providerId="ADAL" clId="{E011D547-FBF9-4EDA-AB94-D092C5FA836C}" dt="2023-09-28T19:36:57.889" v="879" actId="255"/>
        <pc:sldMkLst>
          <pc:docMk/>
          <pc:sldMk cId="3739741020" sldId="273"/>
        </pc:sldMkLst>
      </pc:sldChg>
      <pc:sldChg chg="modSp mod modNotesTx">
        <pc:chgData name="Fagbenle, Titi" userId="27c9eca6-d38d-455a-a852-e7464caefb23" providerId="ADAL" clId="{E011D547-FBF9-4EDA-AB94-D092C5FA836C}" dt="2023-10-08T02:52:10.727" v="1671" actId="20577"/>
        <pc:sldMkLst>
          <pc:docMk/>
          <pc:sldMk cId="125278694" sldId="276"/>
        </pc:sldMkLst>
        <pc:spChg chg="mod">
          <ac:chgData name="Fagbenle, Titi" userId="27c9eca6-d38d-455a-a852-e7464caefb23" providerId="ADAL" clId="{E011D547-FBF9-4EDA-AB94-D092C5FA836C}" dt="2023-10-08T02:52:10.727" v="1671" actId="20577"/>
          <ac:spMkLst>
            <pc:docMk/>
            <pc:sldMk cId="125278694" sldId="276"/>
            <ac:spMk id="10" creationId="{00000000-0000-0000-0000-000000000000}"/>
          </ac:spMkLst>
        </pc:spChg>
      </pc:sldChg>
      <pc:sldChg chg="modNotesTx">
        <pc:chgData name="Fagbenle, Titi" userId="27c9eca6-d38d-455a-a852-e7464caefb23" providerId="ADAL" clId="{E011D547-FBF9-4EDA-AB94-D092C5FA836C}" dt="2023-09-28T19:38:58.844" v="896" actId="2711"/>
        <pc:sldMkLst>
          <pc:docMk/>
          <pc:sldMk cId="235833392" sldId="277"/>
        </pc:sldMkLst>
      </pc:sldChg>
      <pc:sldChg chg="modSp mod modNotesTx">
        <pc:chgData name="Fagbenle, Titi" userId="27c9eca6-d38d-455a-a852-e7464caefb23" providerId="ADAL" clId="{E011D547-FBF9-4EDA-AB94-D092C5FA836C}" dt="2023-10-06T21:48:59.119" v="1014" actId="14100"/>
        <pc:sldMkLst>
          <pc:docMk/>
          <pc:sldMk cId="543176004" sldId="279"/>
        </pc:sldMkLst>
        <pc:spChg chg="mod">
          <ac:chgData name="Fagbenle, Titi" userId="27c9eca6-d38d-455a-a852-e7464caefb23" providerId="ADAL" clId="{E011D547-FBF9-4EDA-AB94-D092C5FA836C}" dt="2023-10-03T14:37:11.648" v="969" actId="20577"/>
          <ac:spMkLst>
            <pc:docMk/>
            <pc:sldMk cId="543176004" sldId="279"/>
            <ac:spMk id="2" creationId="{00000000-0000-0000-0000-000000000000}"/>
          </ac:spMkLst>
        </pc:spChg>
        <pc:picChg chg="mod">
          <ac:chgData name="Fagbenle, Titi" userId="27c9eca6-d38d-455a-a852-e7464caefb23" providerId="ADAL" clId="{E011D547-FBF9-4EDA-AB94-D092C5FA836C}" dt="2023-10-06T21:48:59.119" v="1014" actId="14100"/>
          <ac:picMkLst>
            <pc:docMk/>
            <pc:sldMk cId="543176004" sldId="279"/>
            <ac:picMk id="5" creationId="{00000000-0000-0000-0000-000000000000}"/>
          </ac:picMkLst>
        </pc:picChg>
      </pc:sldChg>
      <pc:sldChg chg="modNotesTx">
        <pc:chgData name="Fagbenle, Titi" userId="27c9eca6-d38d-455a-a852-e7464caefb23" providerId="ADAL" clId="{E011D547-FBF9-4EDA-AB94-D092C5FA836C}" dt="2023-09-28T19:41:08.788" v="917" actId="255"/>
        <pc:sldMkLst>
          <pc:docMk/>
          <pc:sldMk cId="1679790695" sldId="280"/>
        </pc:sldMkLst>
      </pc:sldChg>
      <pc:sldChg chg="modNotesTx">
        <pc:chgData name="Fagbenle, Titi" userId="27c9eca6-d38d-455a-a852-e7464caefb23" providerId="ADAL" clId="{E011D547-FBF9-4EDA-AB94-D092C5FA836C}" dt="2023-09-28T19:41:28.896" v="920" actId="255"/>
        <pc:sldMkLst>
          <pc:docMk/>
          <pc:sldMk cId="77434840" sldId="281"/>
        </pc:sldMkLst>
      </pc:sldChg>
      <pc:sldChg chg="modSp mod modNotesTx">
        <pc:chgData name="Fagbenle, Titi" userId="27c9eca6-d38d-455a-a852-e7464caefb23" providerId="ADAL" clId="{E011D547-FBF9-4EDA-AB94-D092C5FA836C}" dt="2023-10-06T21:49:14.047" v="1016" actId="14100"/>
        <pc:sldMkLst>
          <pc:docMk/>
          <pc:sldMk cId="977031340" sldId="282"/>
        </pc:sldMkLst>
        <pc:picChg chg="mod">
          <ac:chgData name="Fagbenle, Titi" userId="27c9eca6-d38d-455a-a852-e7464caefb23" providerId="ADAL" clId="{E011D547-FBF9-4EDA-AB94-D092C5FA836C}" dt="2023-10-06T21:49:10.777" v="1015" actId="14100"/>
          <ac:picMkLst>
            <pc:docMk/>
            <pc:sldMk cId="977031340" sldId="282"/>
            <ac:picMk id="3" creationId="{00000000-0000-0000-0000-000000000000}"/>
          </ac:picMkLst>
        </pc:picChg>
        <pc:picChg chg="mod">
          <ac:chgData name="Fagbenle, Titi" userId="27c9eca6-d38d-455a-a852-e7464caefb23" providerId="ADAL" clId="{E011D547-FBF9-4EDA-AB94-D092C5FA836C}" dt="2023-10-06T21:49:14.047" v="1016" actId="14100"/>
          <ac:picMkLst>
            <pc:docMk/>
            <pc:sldMk cId="977031340" sldId="282"/>
            <ac:picMk id="5" creationId="{5191FECF-FAE1-4BDA-A231-B5D71E786608}"/>
          </ac:picMkLst>
        </pc:picChg>
      </pc:sldChg>
      <pc:sldChg chg="modNotesTx">
        <pc:chgData name="Fagbenle, Titi" userId="27c9eca6-d38d-455a-a852-e7464caefb23" providerId="ADAL" clId="{E011D547-FBF9-4EDA-AB94-D092C5FA836C}" dt="2023-09-28T19:41:41.474" v="922" actId="255"/>
        <pc:sldMkLst>
          <pc:docMk/>
          <pc:sldMk cId="1308222168" sldId="285"/>
        </pc:sldMkLst>
      </pc:sldChg>
      <pc:sldChg chg="modSp mod modNotesTx">
        <pc:chgData name="Fagbenle, Titi" userId="27c9eca6-d38d-455a-a852-e7464caefb23" providerId="ADAL" clId="{E011D547-FBF9-4EDA-AB94-D092C5FA836C}" dt="2023-09-28T19:41:50.440" v="924" actId="2711"/>
        <pc:sldMkLst>
          <pc:docMk/>
          <pc:sldMk cId="4134592790" sldId="286"/>
        </pc:sldMkLst>
        <pc:spChg chg="mod">
          <ac:chgData name="Fagbenle, Titi" userId="27c9eca6-d38d-455a-a852-e7464caefb23" providerId="ADAL" clId="{E011D547-FBF9-4EDA-AB94-D092C5FA836C}" dt="2023-09-26T21:37:46.104" v="154" actId="1076"/>
          <ac:spMkLst>
            <pc:docMk/>
            <pc:sldMk cId="4134592790" sldId="286"/>
            <ac:spMk id="3" creationId="{00000000-0000-0000-0000-000000000000}"/>
          </ac:spMkLst>
        </pc:spChg>
        <pc:spChg chg="mod">
          <ac:chgData name="Fagbenle, Titi" userId="27c9eca6-d38d-455a-a852-e7464caefb23" providerId="ADAL" clId="{E011D547-FBF9-4EDA-AB94-D092C5FA836C}" dt="2023-09-26T21:37:36.073" v="153" actId="1076"/>
          <ac:spMkLst>
            <pc:docMk/>
            <pc:sldMk cId="4134592790" sldId="286"/>
            <ac:spMk id="6" creationId="{00000000-0000-0000-0000-000000000000}"/>
          </ac:spMkLst>
        </pc:spChg>
        <pc:picChg chg="mod">
          <ac:chgData name="Fagbenle, Titi" userId="27c9eca6-d38d-455a-a852-e7464caefb23" providerId="ADAL" clId="{E011D547-FBF9-4EDA-AB94-D092C5FA836C}" dt="2023-09-26T21:33:50.094" v="49" actId="1076"/>
          <ac:picMkLst>
            <pc:docMk/>
            <pc:sldMk cId="4134592790" sldId="286"/>
            <ac:picMk id="8" creationId="{00000000-0000-0000-0000-000000000000}"/>
          </ac:picMkLst>
        </pc:picChg>
      </pc:sldChg>
      <pc:sldChg chg="modNotesTx">
        <pc:chgData name="Fagbenle, Titi" userId="27c9eca6-d38d-455a-a852-e7464caefb23" providerId="ADAL" clId="{E011D547-FBF9-4EDA-AB94-D092C5FA836C}" dt="2023-09-28T19:42:21.611" v="928" actId="2711"/>
        <pc:sldMkLst>
          <pc:docMk/>
          <pc:sldMk cId="2948973804" sldId="288"/>
        </pc:sldMkLst>
      </pc:sldChg>
      <pc:sldChg chg="modSp mod modNotesTx">
        <pc:chgData name="Fagbenle, Titi" userId="27c9eca6-d38d-455a-a852-e7464caefb23" providerId="ADAL" clId="{E011D547-FBF9-4EDA-AB94-D092C5FA836C}" dt="2023-10-06T22:38:06.583" v="1182" actId="20577"/>
        <pc:sldMkLst>
          <pc:docMk/>
          <pc:sldMk cId="219877585" sldId="297"/>
        </pc:sldMkLst>
        <pc:spChg chg="mod">
          <ac:chgData name="Fagbenle, Titi" userId="27c9eca6-d38d-455a-a852-e7464caefb23" providerId="ADAL" clId="{E011D547-FBF9-4EDA-AB94-D092C5FA836C}" dt="2023-10-06T22:38:06.583" v="1182" actId="20577"/>
          <ac:spMkLst>
            <pc:docMk/>
            <pc:sldMk cId="219877585" sldId="297"/>
            <ac:spMk id="15" creationId="{00000000-0000-0000-0000-000000000000}"/>
          </ac:spMkLst>
        </pc:spChg>
        <pc:picChg chg="mod">
          <ac:chgData name="Fagbenle, Titi" userId="27c9eca6-d38d-455a-a852-e7464caefb23" providerId="ADAL" clId="{E011D547-FBF9-4EDA-AB94-D092C5FA836C}" dt="2023-10-06T21:45:36.105" v="1002" actId="14100"/>
          <ac:picMkLst>
            <pc:docMk/>
            <pc:sldMk cId="219877585" sldId="297"/>
            <ac:picMk id="2" creationId="{00000000-0000-0000-0000-000000000000}"/>
          </ac:picMkLst>
        </pc:picChg>
      </pc:sldChg>
      <pc:sldChg chg="modSp mod modNotesTx">
        <pc:chgData name="Fagbenle, Titi" userId="27c9eca6-d38d-455a-a852-e7464caefb23" providerId="ADAL" clId="{E011D547-FBF9-4EDA-AB94-D092C5FA836C}" dt="2023-10-08T02:48:36.694" v="1556" actId="20577"/>
        <pc:sldMkLst>
          <pc:docMk/>
          <pc:sldMk cId="804453860" sldId="302"/>
        </pc:sldMkLst>
        <pc:spChg chg="mod">
          <ac:chgData name="Fagbenle, Titi" userId="27c9eca6-d38d-455a-a852-e7464caefb23" providerId="ADAL" clId="{E011D547-FBF9-4EDA-AB94-D092C5FA836C}" dt="2023-10-08T02:48:00.829" v="1531" actId="20577"/>
          <ac:spMkLst>
            <pc:docMk/>
            <pc:sldMk cId="804453860" sldId="302"/>
            <ac:spMk id="12" creationId="{00000000-0000-0000-0000-000000000000}"/>
          </ac:spMkLst>
        </pc:spChg>
        <pc:picChg chg="mod">
          <ac:chgData name="Fagbenle, Titi" userId="27c9eca6-d38d-455a-a852-e7464caefb23" providerId="ADAL" clId="{E011D547-FBF9-4EDA-AB94-D092C5FA836C}" dt="2023-10-06T21:46:21.857" v="1003" actId="14100"/>
          <ac:picMkLst>
            <pc:docMk/>
            <pc:sldMk cId="804453860" sldId="302"/>
            <ac:picMk id="2" creationId="{00000000-0000-0000-0000-000000000000}"/>
          </ac:picMkLst>
        </pc:picChg>
      </pc:sldChg>
      <pc:sldChg chg="modNotesTx">
        <pc:chgData name="Fagbenle, Titi" userId="27c9eca6-d38d-455a-a852-e7464caefb23" providerId="ADAL" clId="{E011D547-FBF9-4EDA-AB94-D092C5FA836C}" dt="2023-09-28T19:41:35.582" v="921" actId="255"/>
        <pc:sldMkLst>
          <pc:docMk/>
          <pc:sldMk cId="1644567803" sldId="304"/>
        </pc:sldMkLst>
      </pc:sldChg>
      <pc:sldChg chg="modSp mod modNotesTx">
        <pc:chgData name="Fagbenle, Titi" userId="27c9eca6-d38d-455a-a852-e7464caefb23" providerId="ADAL" clId="{E011D547-FBF9-4EDA-AB94-D092C5FA836C}" dt="2023-10-06T21:43:07.229" v="996" actId="14100"/>
        <pc:sldMkLst>
          <pc:docMk/>
          <pc:sldMk cId="4216970760" sldId="313"/>
        </pc:sldMkLst>
        <pc:picChg chg="mod">
          <ac:chgData name="Fagbenle, Titi" userId="27c9eca6-d38d-455a-a852-e7464caefb23" providerId="ADAL" clId="{E011D547-FBF9-4EDA-AB94-D092C5FA836C}" dt="2023-10-06T21:43:07.229" v="996" actId="14100"/>
          <ac:picMkLst>
            <pc:docMk/>
            <pc:sldMk cId="4216970760" sldId="313"/>
            <ac:picMk id="2" creationId="{00000000-0000-0000-0000-000000000000}"/>
          </ac:picMkLst>
        </pc:picChg>
      </pc:sldChg>
      <pc:sldChg chg="modSp mod modNotesTx">
        <pc:chgData name="Fagbenle, Titi" userId="27c9eca6-d38d-455a-a852-e7464caefb23" providerId="ADAL" clId="{E011D547-FBF9-4EDA-AB94-D092C5FA836C}" dt="2023-10-06T21:45:26.180" v="1000" actId="14100"/>
        <pc:sldMkLst>
          <pc:docMk/>
          <pc:sldMk cId="2031117455" sldId="314"/>
        </pc:sldMkLst>
        <pc:picChg chg="mod">
          <ac:chgData name="Fagbenle, Titi" userId="27c9eca6-d38d-455a-a852-e7464caefb23" providerId="ADAL" clId="{E011D547-FBF9-4EDA-AB94-D092C5FA836C}" dt="2023-10-06T21:45:26.180" v="1000" actId="14100"/>
          <ac:picMkLst>
            <pc:docMk/>
            <pc:sldMk cId="2031117455" sldId="314"/>
            <ac:picMk id="2" creationId="{00000000-0000-0000-0000-000000000000}"/>
          </ac:picMkLst>
        </pc:picChg>
      </pc:sldChg>
      <pc:sldChg chg="modSp mod modNotesTx">
        <pc:chgData name="Fagbenle, Titi" userId="27c9eca6-d38d-455a-a852-e7464caefb23" providerId="ADAL" clId="{E011D547-FBF9-4EDA-AB94-D092C5FA836C}" dt="2023-10-06T21:43:28.347" v="997" actId="14100"/>
        <pc:sldMkLst>
          <pc:docMk/>
          <pc:sldMk cId="502422239" sldId="332"/>
        </pc:sldMkLst>
        <pc:picChg chg="mod">
          <ac:chgData name="Fagbenle, Titi" userId="27c9eca6-d38d-455a-a852-e7464caefb23" providerId="ADAL" clId="{E011D547-FBF9-4EDA-AB94-D092C5FA836C}" dt="2023-10-06T21:43:28.347" v="997" actId="14100"/>
          <ac:picMkLst>
            <pc:docMk/>
            <pc:sldMk cId="502422239" sldId="332"/>
            <ac:picMk id="2" creationId="{00000000-0000-0000-0000-000000000000}"/>
          </ac:picMkLst>
        </pc:picChg>
      </pc:sldChg>
      <pc:sldChg chg="modSp mod modNotesTx">
        <pc:chgData name="Fagbenle, Titi" userId="27c9eca6-d38d-455a-a852-e7464caefb23" providerId="ADAL" clId="{E011D547-FBF9-4EDA-AB94-D092C5FA836C}" dt="2023-10-08T02:56:04.227" v="1794" actId="20577"/>
        <pc:sldMkLst>
          <pc:docMk/>
          <pc:sldMk cId="335457802" sldId="333"/>
        </pc:sldMkLst>
        <pc:spChg chg="mod">
          <ac:chgData name="Fagbenle, Titi" userId="27c9eca6-d38d-455a-a852-e7464caefb23" providerId="ADAL" clId="{E011D547-FBF9-4EDA-AB94-D092C5FA836C}" dt="2023-10-08T02:55:55.727" v="1789" actId="20577"/>
          <ac:spMkLst>
            <pc:docMk/>
            <pc:sldMk cId="335457802" sldId="333"/>
            <ac:spMk id="9" creationId="{929FF7C9-68F9-0ACA-BE32-C079D5D05577}"/>
          </ac:spMkLst>
        </pc:spChg>
        <pc:picChg chg="mod">
          <ac:chgData name="Fagbenle, Titi" userId="27c9eca6-d38d-455a-a852-e7464caefb23" providerId="ADAL" clId="{E011D547-FBF9-4EDA-AB94-D092C5FA836C}" dt="2023-10-06T21:48:41.282" v="1013" actId="14100"/>
          <ac:picMkLst>
            <pc:docMk/>
            <pc:sldMk cId="335457802" sldId="333"/>
            <ac:picMk id="2" creationId="{00000000-0000-0000-0000-000000000000}"/>
          </ac:picMkLst>
        </pc:picChg>
      </pc:sldChg>
      <pc:sldChg chg="modSp add del mod modNotesTx">
        <pc:chgData name="Fagbenle, Titi" userId="27c9eca6-d38d-455a-a852-e7464caefb23" providerId="ADAL" clId="{E011D547-FBF9-4EDA-AB94-D092C5FA836C}" dt="2023-10-03T14:36:33.229" v="956" actId="2696"/>
        <pc:sldMkLst>
          <pc:docMk/>
          <pc:sldMk cId="2536203331" sldId="337"/>
        </pc:sldMkLst>
        <pc:spChg chg="mod">
          <ac:chgData name="Fagbenle, Titi" userId="27c9eca6-d38d-455a-a852-e7464caefb23" providerId="ADAL" clId="{E011D547-FBF9-4EDA-AB94-D092C5FA836C}" dt="2023-09-29T03:32:24.467" v="934" actId="14100"/>
          <ac:spMkLst>
            <pc:docMk/>
            <pc:sldMk cId="2536203331" sldId="337"/>
            <ac:spMk id="4" creationId="{CA19B3D0-37D3-78D1-26BA-3DED5CD3A0ED}"/>
          </ac:spMkLst>
        </pc:spChg>
        <pc:spChg chg="mod">
          <ac:chgData name="Fagbenle, Titi" userId="27c9eca6-d38d-455a-a852-e7464caefb23" providerId="ADAL" clId="{E011D547-FBF9-4EDA-AB94-D092C5FA836C}" dt="2023-09-29T03:32:35.601" v="938" actId="1038"/>
          <ac:spMkLst>
            <pc:docMk/>
            <pc:sldMk cId="2536203331" sldId="337"/>
            <ac:spMk id="6" creationId="{8A61B894-7BED-4F3E-B37D-0316EFFE83D3}"/>
          </ac:spMkLst>
        </pc:spChg>
      </pc:sldChg>
      <pc:sldChg chg="modSp del mod modNotesTx">
        <pc:chgData name="Fagbenle, Titi" userId="27c9eca6-d38d-455a-a852-e7464caefb23" providerId="ADAL" clId="{E011D547-FBF9-4EDA-AB94-D092C5FA836C}" dt="2023-09-29T03:32:50.629" v="941" actId="2696"/>
        <pc:sldMkLst>
          <pc:docMk/>
          <pc:sldMk cId="2777104940" sldId="339"/>
        </pc:sldMkLst>
        <pc:spChg chg="mod">
          <ac:chgData name="Fagbenle, Titi" userId="27c9eca6-d38d-455a-a852-e7464caefb23" providerId="ADAL" clId="{E011D547-FBF9-4EDA-AB94-D092C5FA836C}" dt="2023-09-28T18:39:33.941" v="855" actId="1038"/>
          <ac:spMkLst>
            <pc:docMk/>
            <pc:sldMk cId="2777104940" sldId="339"/>
            <ac:spMk id="6" creationId="{8A61B894-7BED-4F3E-B37D-0316EFFE83D3}"/>
          </ac:spMkLst>
        </pc:spChg>
      </pc:sldChg>
      <pc:sldChg chg="modNotesTx">
        <pc:chgData name="Fagbenle, Titi" userId="27c9eca6-d38d-455a-a852-e7464caefb23" providerId="ADAL" clId="{E011D547-FBF9-4EDA-AB94-D092C5FA836C}" dt="2023-09-28T19:39:22.308" v="901" actId="2711"/>
        <pc:sldMkLst>
          <pc:docMk/>
          <pc:sldMk cId="145543904" sldId="340"/>
        </pc:sldMkLst>
      </pc:sldChg>
      <pc:sldChg chg="modSp mod modNotesTx">
        <pc:chgData name="Fagbenle, Titi" userId="27c9eca6-d38d-455a-a852-e7464caefb23" providerId="ADAL" clId="{E011D547-FBF9-4EDA-AB94-D092C5FA836C}" dt="2023-10-06T23:04:30.014" v="1397" actId="20577"/>
        <pc:sldMkLst>
          <pc:docMk/>
          <pc:sldMk cId="3951988555" sldId="345"/>
        </pc:sldMkLst>
        <pc:spChg chg="mod">
          <ac:chgData name="Fagbenle, Titi" userId="27c9eca6-d38d-455a-a852-e7464caefb23" providerId="ADAL" clId="{E011D547-FBF9-4EDA-AB94-D092C5FA836C}" dt="2023-10-06T23:04:30.014" v="1397" actId="20577"/>
          <ac:spMkLst>
            <pc:docMk/>
            <pc:sldMk cId="3951988555" sldId="345"/>
            <ac:spMk id="3" creationId="{81B268E8-5439-5055-1D6F-F849BEAED7CC}"/>
          </ac:spMkLst>
        </pc:spChg>
        <pc:picChg chg="mod">
          <ac:chgData name="Fagbenle, Titi" userId="27c9eca6-d38d-455a-a852-e7464caefb23" providerId="ADAL" clId="{E011D547-FBF9-4EDA-AB94-D092C5FA836C}" dt="2023-10-06T21:47:40.938" v="1008" actId="14100"/>
          <ac:picMkLst>
            <pc:docMk/>
            <pc:sldMk cId="3951988555" sldId="345"/>
            <ac:picMk id="2" creationId="{00000000-0000-0000-0000-000000000000}"/>
          </ac:picMkLst>
        </pc:picChg>
      </pc:sldChg>
      <pc:sldChg chg="modSp mod modNotesTx">
        <pc:chgData name="Fagbenle, Titi" userId="27c9eca6-d38d-455a-a852-e7464caefb23" providerId="ADAL" clId="{E011D547-FBF9-4EDA-AB94-D092C5FA836C}" dt="2023-10-06T21:48:07.575" v="1010" actId="14100"/>
        <pc:sldMkLst>
          <pc:docMk/>
          <pc:sldMk cId="977840757" sldId="346"/>
        </pc:sldMkLst>
        <pc:picChg chg="mod">
          <ac:chgData name="Fagbenle, Titi" userId="27c9eca6-d38d-455a-a852-e7464caefb23" providerId="ADAL" clId="{E011D547-FBF9-4EDA-AB94-D092C5FA836C}" dt="2023-10-06T21:48:07.575" v="1010" actId="14100"/>
          <ac:picMkLst>
            <pc:docMk/>
            <pc:sldMk cId="977840757" sldId="346"/>
            <ac:picMk id="2" creationId="{00000000-0000-0000-0000-000000000000}"/>
          </ac:picMkLst>
        </pc:picChg>
      </pc:sldChg>
      <pc:sldChg chg="modSp mod modNotesTx">
        <pc:chgData name="Fagbenle, Titi" userId="27c9eca6-d38d-455a-a852-e7464caefb23" providerId="ADAL" clId="{E011D547-FBF9-4EDA-AB94-D092C5FA836C}" dt="2023-10-06T21:41:43.809" v="994" actId="14100"/>
        <pc:sldMkLst>
          <pc:docMk/>
          <pc:sldMk cId="4032459531" sldId="349"/>
        </pc:sldMkLst>
        <pc:picChg chg="mod">
          <ac:chgData name="Fagbenle, Titi" userId="27c9eca6-d38d-455a-a852-e7464caefb23" providerId="ADAL" clId="{E011D547-FBF9-4EDA-AB94-D092C5FA836C}" dt="2023-10-06T21:41:43.809" v="994" actId="14100"/>
          <ac:picMkLst>
            <pc:docMk/>
            <pc:sldMk cId="4032459531" sldId="349"/>
            <ac:picMk id="2" creationId="{00000000-0000-0000-0000-000000000000}"/>
          </ac:picMkLst>
        </pc:picChg>
      </pc:sldChg>
      <pc:sldChg chg="modSp mod modNotesTx">
        <pc:chgData name="Fagbenle, Titi" userId="27c9eca6-d38d-455a-a852-e7464caefb23" providerId="ADAL" clId="{E011D547-FBF9-4EDA-AB94-D092C5FA836C}" dt="2023-10-08T02:49:27.483" v="1591" actId="20577"/>
        <pc:sldMkLst>
          <pc:docMk/>
          <pc:sldMk cId="1804544650" sldId="353"/>
        </pc:sldMkLst>
        <pc:spChg chg="mod">
          <ac:chgData name="Fagbenle, Titi" userId="27c9eca6-d38d-455a-a852-e7464caefb23" providerId="ADAL" clId="{E011D547-FBF9-4EDA-AB94-D092C5FA836C}" dt="2023-10-08T02:49:02.119" v="1571" actId="20577"/>
          <ac:spMkLst>
            <pc:docMk/>
            <pc:sldMk cId="1804544650" sldId="353"/>
            <ac:spMk id="12" creationId="{00000000-0000-0000-0000-000000000000}"/>
          </ac:spMkLst>
        </pc:spChg>
        <pc:picChg chg="mod">
          <ac:chgData name="Fagbenle, Titi" userId="27c9eca6-d38d-455a-a852-e7464caefb23" providerId="ADAL" clId="{E011D547-FBF9-4EDA-AB94-D092C5FA836C}" dt="2023-10-06T21:46:39.563" v="1004" actId="14100"/>
          <ac:picMkLst>
            <pc:docMk/>
            <pc:sldMk cId="1804544650" sldId="353"/>
            <ac:picMk id="2" creationId="{00000000-0000-0000-0000-000000000000}"/>
          </ac:picMkLst>
        </pc:picChg>
      </pc:sldChg>
      <pc:sldChg chg="modSp mod modNotesTx">
        <pc:chgData name="Fagbenle, Titi" userId="27c9eca6-d38d-455a-a852-e7464caefb23" providerId="ADAL" clId="{E011D547-FBF9-4EDA-AB94-D092C5FA836C}" dt="2023-10-08T02:50:38.110" v="1646" actId="20577"/>
        <pc:sldMkLst>
          <pc:docMk/>
          <pc:sldMk cId="2478031009" sldId="354"/>
        </pc:sldMkLst>
        <pc:spChg chg="mod">
          <ac:chgData name="Fagbenle, Titi" userId="27c9eca6-d38d-455a-a852-e7464caefb23" providerId="ADAL" clId="{E011D547-FBF9-4EDA-AB94-D092C5FA836C}" dt="2023-10-08T02:50:01.809" v="1616" actId="20577"/>
          <ac:spMkLst>
            <pc:docMk/>
            <pc:sldMk cId="2478031009" sldId="354"/>
            <ac:spMk id="12" creationId="{00000000-0000-0000-0000-000000000000}"/>
          </ac:spMkLst>
        </pc:spChg>
        <pc:picChg chg="mod">
          <ac:chgData name="Fagbenle, Titi" userId="27c9eca6-d38d-455a-a852-e7464caefb23" providerId="ADAL" clId="{E011D547-FBF9-4EDA-AB94-D092C5FA836C}" dt="2023-10-06T21:46:57.928" v="1006" actId="14100"/>
          <ac:picMkLst>
            <pc:docMk/>
            <pc:sldMk cId="2478031009" sldId="354"/>
            <ac:picMk id="2" creationId="{00000000-0000-0000-0000-000000000000}"/>
          </ac:picMkLst>
        </pc:picChg>
      </pc:sldChg>
      <pc:sldChg chg="modSp mod ord modNotesTx">
        <pc:chgData name="Fagbenle, Titi" userId="27c9eca6-d38d-455a-a852-e7464caefb23" providerId="ADAL" clId="{E011D547-FBF9-4EDA-AB94-D092C5FA836C}" dt="2023-10-08T02:51:03.638" v="1656" actId="20577"/>
        <pc:sldMkLst>
          <pc:docMk/>
          <pc:sldMk cId="860393573" sldId="355"/>
        </pc:sldMkLst>
        <pc:spChg chg="mod">
          <ac:chgData name="Fagbenle, Titi" userId="27c9eca6-d38d-455a-a852-e7464caefb23" providerId="ADAL" clId="{E011D547-FBF9-4EDA-AB94-D092C5FA836C}" dt="2023-10-08T02:50:48.251" v="1651" actId="20577"/>
          <ac:spMkLst>
            <pc:docMk/>
            <pc:sldMk cId="860393573" sldId="355"/>
            <ac:spMk id="12" creationId="{00000000-0000-0000-0000-000000000000}"/>
          </ac:spMkLst>
        </pc:spChg>
        <pc:picChg chg="mod">
          <ac:chgData name="Fagbenle, Titi" userId="27c9eca6-d38d-455a-a852-e7464caefb23" providerId="ADAL" clId="{E011D547-FBF9-4EDA-AB94-D092C5FA836C}" dt="2023-10-06T21:47:14.215" v="1007" actId="14100"/>
          <ac:picMkLst>
            <pc:docMk/>
            <pc:sldMk cId="860393573" sldId="355"/>
            <ac:picMk id="2" creationId="{00000000-0000-0000-0000-000000000000}"/>
          </ac:picMkLst>
        </pc:picChg>
      </pc:sldChg>
      <pc:sldChg chg="modSp mod modNotesTx">
        <pc:chgData name="Fagbenle, Titi" userId="27c9eca6-d38d-455a-a852-e7464caefb23" providerId="ADAL" clId="{E011D547-FBF9-4EDA-AB94-D092C5FA836C}" dt="2023-10-08T02:53:53.130" v="1760" actId="20577"/>
        <pc:sldMkLst>
          <pc:docMk/>
          <pc:sldMk cId="1338931941" sldId="356"/>
        </pc:sldMkLst>
        <pc:spChg chg="mod">
          <ac:chgData name="Fagbenle, Titi" userId="27c9eca6-d38d-455a-a852-e7464caefb23" providerId="ADAL" clId="{E011D547-FBF9-4EDA-AB94-D092C5FA836C}" dt="2023-10-06T23:05:19.238" v="1407" actId="255"/>
          <ac:spMkLst>
            <pc:docMk/>
            <pc:sldMk cId="1338931941" sldId="356"/>
            <ac:spMk id="10" creationId="{00000000-0000-0000-0000-000000000000}"/>
          </ac:spMkLst>
        </pc:spChg>
        <pc:graphicFrameChg chg="modGraphic">
          <ac:chgData name="Fagbenle, Titi" userId="27c9eca6-d38d-455a-a852-e7464caefb23" providerId="ADAL" clId="{E011D547-FBF9-4EDA-AB94-D092C5FA836C}" dt="2023-10-07T01:49:05.773" v="1443" actId="14734"/>
          <ac:graphicFrameMkLst>
            <pc:docMk/>
            <pc:sldMk cId="1338931941" sldId="356"/>
            <ac:graphicFrameMk id="3" creationId="{266A7DBC-3D29-2D84-1497-F147058DD217}"/>
          </ac:graphicFrameMkLst>
        </pc:graphicFrameChg>
      </pc:sldChg>
      <pc:sldChg chg="modSp mod modNotesTx">
        <pc:chgData name="Fagbenle, Titi" userId="27c9eca6-d38d-455a-a852-e7464caefb23" providerId="ADAL" clId="{E011D547-FBF9-4EDA-AB94-D092C5FA836C}" dt="2023-10-08T02:55:26.953" v="1784" actId="20577"/>
        <pc:sldMkLst>
          <pc:docMk/>
          <pc:sldMk cId="507388074" sldId="357"/>
        </pc:sldMkLst>
        <pc:spChg chg="mod">
          <ac:chgData name="Fagbenle, Titi" userId="27c9eca6-d38d-455a-a852-e7464caefb23" providerId="ADAL" clId="{E011D547-FBF9-4EDA-AB94-D092C5FA836C}" dt="2023-10-06T23:04:23.805" v="1395" actId="20577"/>
          <ac:spMkLst>
            <pc:docMk/>
            <pc:sldMk cId="507388074" sldId="357"/>
            <ac:spMk id="10" creationId="{00000000-0000-0000-0000-000000000000}"/>
          </ac:spMkLst>
        </pc:spChg>
      </pc:sldChg>
      <pc:sldChg chg="modNotesTx">
        <pc:chgData name="Fagbenle, Titi" userId="27c9eca6-d38d-455a-a852-e7464caefb23" providerId="ADAL" clId="{E011D547-FBF9-4EDA-AB94-D092C5FA836C}" dt="2023-09-28T19:42:07.761" v="926" actId="2711"/>
        <pc:sldMkLst>
          <pc:docMk/>
          <pc:sldMk cId="4024444514" sldId="358"/>
        </pc:sldMkLst>
      </pc:sldChg>
      <pc:sldChg chg="modSp add mod modNotesTx">
        <pc:chgData name="Fagbenle, Titi" userId="27c9eca6-d38d-455a-a852-e7464caefb23" providerId="ADAL" clId="{E011D547-FBF9-4EDA-AB94-D092C5FA836C}" dt="2023-10-10T20:20:59.445" v="2860" actId="20577"/>
        <pc:sldMkLst>
          <pc:docMk/>
          <pc:sldMk cId="0" sldId="359"/>
        </pc:sldMkLst>
        <pc:spChg chg="mod">
          <ac:chgData name="Fagbenle, Titi" userId="27c9eca6-d38d-455a-a852-e7464caefb23" providerId="ADAL" clId="{E011D547-FBF9-4EDA-AB94-D092C5FA836C}" dt="2023-10-10T20:20:59.445" v="2860" actId="20577"/>
          <ac:spMkLst>
            <pc:docMk/>
            <pc:sldMk cId="0" sldId="359"/>
            <ac:spMk id="7" creationId="{00000000-0000-0000-0000-000000000000}"/>
          </ac:spMkLst>
        </pc:spChg>
      </pc:sldChg>
      <pc:sldChg chg="add del">
        <pc:chgData name="Fagbenle, Titi" userId="27c9eca6-d38d-455a-a852-e7464caefb23" providerId="ADAL" clId="{E011D547-FBF9-4EDA-AB94-D092C5FA836C}" dt="2023-09-29T03:32:47.300" v="940" actId="2696"/>
        <pc:sldMkLst>
          <pc:docMk/>
          <pc:sldMk cId="292467044" sldId="360"/>
        </pc:sldMkLst>
      </pc:sldChg>
      <pc:sldChg chg="modSp add mod modNotesTx">
        <pc:chgData name="Fagbenle, Titi" userId="27c9eca6-d38d-455a-a852-e7464caefb23" providerId="ADAL" clId="{E011D547-FBF9-4EDA-AB94-D092C5FA836C}" dt="2023-10-08T03:14:13.865" v="2039" actId="20577"/>
        <pc:sldMkLst>
          <pc:docMk/>
          <pc:sldMk cId="2020283814" sldId="360"/>
        </pc:sldMkLst>
        <pc:spChg chg="mod">
          <ac:chgData name="Fagbenle, Titi" userId="27c9eca6-d38d-455a-a852-e7464caefb23" providerId="ADAL" clId="{E011D547-FBF9-4EDA-AB94-D092C5FA836C}" dt="2023-10-08T02:08:03.716" v="1451" actId="27107"/>
          <ac:spMkLst>
            <pc:docMk/>
            <pc:sldMk cId="2020283814" sldId="360"/>
            <ac:spMk id="4" creationId="{CA19B3D0-37D3-78D1-26BA-3DED5CD3A0ED}"/>
          </ac:spMkLst>
        </pc:spChg>
        <pc:spChg chg="mod">
          <ac:chgData name="Fagbenle, Titi" userId="27c9eca6-d38d-455a-a852-e7464caefb23" providerId="ADAL" clId="{E011D547-FBF9-4EDA-AB94-D092C5FA836C}" dt="2023-10-03T14:35:39.135" v="950" actId="1036"/>
          <ac:spMkLst>
            <pc:docMk/>
            <pc:sldMk cId="2020283814" sldId="360"/>
            <ac:spMk id="6" creationId="{8A61B894-7BED-4F3E-B37D-0316EFFE83D3}"/>
          </ac:spMkLst>
        </pc:spChg>
      </pc:sldChg>
      <pc:sldChg chg="modSp add mod ord modNotesTx">
        <pc:chgData name="Fagbenle, Titi" userId="27c9eca6-d38d-455a-a852-e7464caefb23" providerId="ADAL" clId="{E011D547-FBF9-4EDA-AB94-D092C5FA836C}" dt="2023-10-08T02:46:47.635" v="1511" actId="20577"/>
        <pc:sldMkLst>
          <pc:docMk/>
          <pc:sldMk cId="546745993" sldId="361"/>
        </pc:sldMkLst>
        <pc:spChg chg="mod">
          <ac:chgData name="Fagbenle, Titi" userId="27c9eca6-d38d-455a-a852-e7464caefb23" providerId="ADAL" clId="{E011D547-FBF9-4EDA-AB94-D092C5FA836C}" dt="2023-10-08T02:46:18.200" v="1491" actId="20577"/>
          <ac:spMkLst>
            <pc:docMk/>
            <pc:sldMk cId="546745993" sldId="361"/>
            <ac:spMk id="12" creationId="{00000000-0000-0000-0000-000000000000}"/>
          </ac:spMkLst>
        </pc:spChg>
      </pc:sldChg>
      <pc:sldChg chg="addSp delSp modSp add del mod ord">
        <pc:chgData name="Fagbenle, Titi" userId="27c9eca6-d38d-455a-a852-e7464caefb23" providerId="ADAL" clId="{E011D547-FBF9-4EDA-AB94-D092C5FA836C}" dt="2023-10-08T03:11:34" v="1898" actId="2696"/>
        <pc:sldMkLst>
          <pc:docMk/>
          <pc:sldMk cId="1041677006" sldId="362"/>
        </pc:sldMkLst>
        <pc:spChg chg="add del mod">
          <ac:chgData name="Fagbenle, Titi" userId="27c9eca6-d38d-455a-a852-e7464caefb23" providerId="ADAL" clId="{E011D547-FBF9-4EDA-AB94-D092C5FA836C}" dt="2023-10-08T03:00:53.499" v="1802" actId="478"/>
          <ac:spMkLst>
            <pc:docMk/>
            <pc:sldMk cId="1041677006" sldId="362"/>
            <ac:spMk id="3" creationId="{E7F44635-AD1A-5657-41C7-5AADFCE81492}"/>
          </ac:spMkLst>
        </pc:spChg>
        <pc:spChg chg="del mod">
          <ac:chgData name="Fagbenle, Titi" userId="27c9eca6-d38d-455a-a852-e7464caefb23" providerId="ADAL" clId="{E011D547-FBF9-4EDA-AB94-D092C5FA836C}" dt="2023-10-08T03:10:44.140" v="1890" actId="21"/>
          <ac:spMkLst>
            <pc:docMk/>
            <pc:sldMk cId="1041677006" sldId="362"/>
            <ac:spMk id="4" creationId="{CA19B3D0-37D3-78D1-26BA-3DED5CD3A0ED}"/>
          </ac:spMkLst>
        </pc:spChg>
        <pc:spChg chg="del">
          <ac:chgData name="Fagbenle, Titi" userId="27c9eca6-d38d-455a-a852-e7464caefb23" providerId="ADAL" clId="{E011D547-FBF9-4EDA-AB94-D092C5FA836C}" dt="2023-10-08T03:00:55.981" v="1803" actId="478"/>
          <ac:spMkLst>
            <pc:docMk/>
            <pc:sldMk cId="1041677006" sldId="362"/>
            <ac:spMk id="6" creationId="{8A61B894-7BED-4F3E-B37D-0316EFFE83D3}"/>
          </ac:spMkLst>
        </pc:spChg>
        <pc:graphicFrameChg chg="del modGraphic">
          <ac:chgData name="Fagbenle, Titi" userId="27c9eca6-d38d-455a-a852-e7464caefb23" providerId="ADAL" clId="{E011D547-FBF9-4EDA-AB94-D092C5FA836C}" dt="2023-10-08T03:00:47.663" v="1801" actId="478"/>
          <ac:graphicFrameMkLst>
            <pc:docMk/>
            <pc:sldMk cId="1041677006" sldId="362"/>
            <ac:graphicFrameMk id="5" creationId="{00000000-0000-0000-0000-000000000000}"/>
          </ac:graphicFrameMkLst>
        </pc:graphicFrameChg>
        <pc:picChg chg="add del mod modCrop">
          <ac:chgData name="Fagbenle, Titi" userId="27c9eca6-d38d-455a-a852-e7464caefb23" providerId="ADAL" clId="{E011D547-FBF9-4EDA-AB94-D092C5FA836C}" dt="2023-10-08T03:02:38.278" v="1819" actId="478"/>
          <ac:picMkLst>
            <pc:docMk/>
            <pc:sldMk cId="1041677006" sldId="362"/>
            <ac:picMk id="8" creationId="{7A476955-8F50-4221-C4A6-C561F482D497}"/>
          </ac:picMkLst>
        </pc:picChg>
        <pc:picChg chg="add del mod modCrop">
          <ac:chgData name="Fagbenle, Titi" userId="27c9eca6-d38d-455a-a852-e7464caefb23" providerId="ADAL" clId="{E011D547-FBF9-4EDA-AB94-D092C5FA836C}" dt="2023-10-08T03:10:32.512" v="1888" actId="21"/>
          <ac:picMkLst>
            <pc:docMk/>
            <pc:sldMk cId="1041677006" sldId="362"/>
            <ac:picMk id="10" creationId="{D69C7934-D0DC-016B-67A7-C29A75292646}"/>
          </ac:picMkLst>
        </pc:picChg>
      </pc:sldChg>
      <pc:sldChg chg="addSp delSp modSp add mod ord modNotesTx">
        <pc:chgData name="Fagbenle, Titi" userId="27c9eca6-d38d-455a-a852-e7464caefb23" providerId="ADAL" clId="{E011D547-FBF9-4EDA-AB94-D092C5FA836C}" dt="2023-10-08T03:24:49.551" v="2495" actId="20577"/>
        <pc:sldMkLst>
          <pc:docMk/>
          <pc:sldMk cId="3549385703" sldId="363"/>
        </pc:sldMkLst>
        <pc:spChg chg="add mod">
          <ac:chgData name="Fagbenle, Titi" userId="27c9eca6-d38d-455a-a852-e7464caefb23" providerId="ADAL" clId="{E011D547-FBF9-4EDA-AB94-D092C5FA836C}" dt="2023-10-08T03:11:25.434" v="1897" actId="1036"/>
          <ac:spMkLst>
            <pc:docMk/>
            <pc:sldMk cId="3549385703" sldId="363"/>
            <ac:spMk id="4" creationId="{BEF78CC0-04C8-43D8-0903-BAB1EAF83462}"/>
          </ac:spMkLst>
        </pc:spChg>
        <pc:spChg chg="del">
          <ac:chgData name="Fagbenle, Titi" userId="27c9eca6-d38d-455a-a852-e7464caefb23" providerId="ADAL" clId="{E011D547-FBF9-4EDA-AB94-D092C5FA836C}" dt="2023-10-08T03:10:28.003" v="1887" actId="478"/>
          <ac:spMkLst>
            <pc:docMk/>
            <pc:sldMk cId="3549385703" sldId="363"/>
            <ac:spMk id="10" creationId="{00000000-0000-0000-0000-000000000000}"/>
          </ac:spMkLst>
        </pc:spChg>
        <pc:spChg chg="del">
          <ac:chgData name="Fagbenle, Titi" userId="27c9eca6-d38d-455a-a852-e7464caefb23" providerId="ADAL" clId="{E011D547-FBF9-4EDA-AB94-D092C5FA836C}" dt="2023-10-08T03:10:18.445" v="1883" actId="478"/>
          <ac:spMkLst>
            <pc:docMk/>
            <pc:sldMk cId="3549385703" sldId="363"/>
            <ac:spMk id="12" creationId="{00000000-0000-0000-0000-000000000000}"/>
          </ac:spMkLst>
        </pc:spChg>
        <pc:picChg chg="add del">
          <ac:chgData name="Fagbenle, Titi" userId="27c9eca6-d38d-455a-a852-e7464caefb23" providerId="ADAL" clId="{E011D547-FBF9-4EDA-AB94-D092C5FA836C}" dt="2023-10-08T03:10:26.068" v="1886" actId="478"/>
          <ac:picMkLst>
            <pc:docMk/>
            <pc:sldMk cId="3549385703" sldId="363"/>
            <ac:picMk id="2" creationId="{00000000-0000-0000-0000-000000000000}"/>
          </ac:picMkLst>
        </pc:picChg>
        <pc:picChg chg="add mod">
          <ac:chgData name="Fagbenle, Titi" userId="27c9eca6-d38d-455a-a852-e7464caefb23" providerId="ADAL" clId="{E011D547-FBF9-4EDA-AB94-D092C5FA836C}" dt="2023-10-08T03:10:34.517" v="1889"/>
          <ac:picMkLst>
            <pc:docMk/>
            <pc:sldMk cId="3549385703" sldId="363"/>
            <ac:picMk id="3" creationId="{4B2230EF-1F82-7989-4D99-343408AB87B8}"/>
          </ac:picMkLst>
        </pc:picChg>
        <pc:picChg chg="del">
          <ac:chgData name="Fagbenle, Titi" userId="27c9eca6-d38d-455a-a852-e7464caefb23" providerId="ADAL" clId="{E011D547-FBF9-4EDA-AB94-D092C5FA836C}" dt="2023-10-08T03:10:21.446" v="1884" actId="478"/>
          <ac:picMkLst>
            <pc:docMk/>
            <pc:sldMk cId="3549385703" sldId="363"/>
            <ac:picMk id="5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96BF5-A198-4EFE-8A9F-5ADC4E619F86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62FA1-15BC-4349-83DD-D3E16D419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28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ny.gov/employee-benefits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Welcome to the MTA’s Open Enrollment Webinar for the 2024 Benefit year!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62FA1-15BC-4349-83DD-D3E16D419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91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1100" b="0" dirty="0">
                <a:latin typeface="+mn-lt"/>
              </a:rPr>
              <a:t>As a reminder, open enrollment </a:t>
            </a:r>
            <a:r>
              <a:rPr lang="en-US" sz="1100" dirty="0">
                <a:latin typeface="+mn-lt"/>
              </a:rPr>
              <a:t>is your once-a-year opportunity to change your health coverage options without a qualifying event.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100" dirty="0">
              <a:latin typeface="+mn-lt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>
                <a:latin typeface="+mn-lt"/>
              </a:rPr>
              <a:t>The date of the open enrollment period </a:t>
            </a:r>
            <a:r>
              <a:rPr lang="en-US" sz="1100" b="1" dirty="0">
                <a:solidFill>
                  <a:srgbClr val="3E6CA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for the Aetna Health </a:t>
            </a:r>
            <a:r>
              <a:rPr lang="en-US" sz="1100" b="1" kern="1200" dirty="0">
                <a:solidFill>
                  <a:srgbClr val="3E6CA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Plan </a:t>
            </a:r>
            <a:r>
              <a:rPr lang="en-US" sz="1100" b="1" kern="1200" dirty="0">
                <a:solidFill>
                  <a:srgbClr val="3E6CA4"/>
                </a:solidFill>
                <a:effectLst/>
                <a:latin typeface="+mn-lt"/>
                <a:cs typeface="Times New Roman" panose="02020603050405020304" pitchFamily="18" charset="0"/>
              </a:rPr>
              <a:t>is </a:t>
            </a:r>
            <a:r>
              <a:rPr lang="en-US" sz="1100" b="1" dirty="0">
                <a:solidFill>
                  <a:srgbClr val="3E6CA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October 15</a:t>
            </a:r>
            <a:r>
              <a:rPr lang="en-US" sz="1100" b="1" baseline="30000" dirty="0">
                <a:solidFill>
                  <a:srgbClr val="3E6CA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100" b="1" dirty="0">
                <a:solidFill>
                  <a:srgbClr val="3E6CA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- November 15</a:t>
            </a:r>
            <a:r>
              <a:rPr lang="en-US" sz="1100" b="1" baseline="30000" dirty="0">
                <a:solidFill>
                  <a:srgbClr val="3E6CA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100" b="1" dirty="0">
                <a:solidFill>
                  <a:srgbClr val="3E6CA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100" dirty="0">
                <a:latin typeface="+mn-lt"/>
              </a:rPr>
              <a:t>This means that no later than November 15</a:t>
            </a:r>
            <a:r>
              <a:rPr lang="en-US" sz="1100" baseline="30000" dirty="0">
                <a:latin typeface="+mn-lt"/>
              </a:rPr>
              <a:t>th</a:t>
            </a:r>
            <a:r>
              <a:rPr lang="en-US" sz="1100" dirty="0">
                <a:latin typeface="+mn-lt"/>
              </a:rPr>
              <a:t>, employees who currently participate or would like to participate in the Aetna Health Plan </a:t>
            </a:r>
            <a:r>
              <a:rPr lang="en-US" sz="1100" b="1" kern="1200" dirty="0">
                <a:solidFill>
                  <a:srgbClr val="3E6CA4"/>
                </a:solidFill>
                <a:effectLst/>
                <a:latin typeface="+mn-lt"/>
                <a:cs typeface="Times New Roman" panose="02020603050405020304" pitchFamily="18" charset="0"/>
              </a:rPr>
              <a:t>MUST</a:t>
            </a:r>
            <a:r>
              <a:rPr lang="en-US" sz="1100" dirty="0">
                <a:latin typeface="+mn-lt"/>
              </a:rPr>
              <a:t> submit their changes to the BSC via the open enrollment/change forms available on the My MTA Portal.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100" b="1" dirty="0">
                <a:solidFill>
                  <a:srgbClr val="3E6CA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date of the  open enrollment period for the </a:t>
            </a:r>
            <a:r>
              <a:rPr lang="en-US" sz="1100" b="1" kern="1200" dirty="0">
                <a:solidFill>
                  <a:srgbClr val="3E6CA4"/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NYSHIP Health Plan is November 1</a:t>
            </a:r>
            <a:r>
              <a:rPr lang="en-US" sz="1100" b="1" kern="1200" baseline="30000" dirty="0">
                <a:solidFill>
                  <a:srgbClr val="3E6CA4"/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st</a:t>
            </a:r>
            <a:r>
              <a:rPr lang="en-US" sz="1100" b="1" kern="1200" dirty="0">
                <a:solidFill>
                  <a:srgbClr val="3E6CA4"/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 – December 31</a:t>
            </a:r>
            <a:r>
              <a:rPr lang="en-US" sz="1100" b="1" kern="1200" baseline="30000" dirty="0">
                <a:solidFill>
                  <a:srgbClr val="3E6CA4"/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100" dirty="0">
                <a:latin typeface="+mn-lt"/>
              </a:rPr>
              <a:t>This means that no later than December 31</a:t>
            </a:r>
            <a:r>
              <a:rPr lang="en-US" sz="1100" baseline="30000" dirty="0">
                <a:latin typeface="+mn-lt"/>
              </a:rPr>
              <a:t>st</a:t>
            </a:r>
            <a:r>
              <a:rPr lang="en-US" sz="1100" dirty="0">
                <a:latin typeface="+mn-lt"/>
              </a:rPr>
              <a:t>, employees who currently participate or would like to participate in the NYSHIP Health Plan </a:t>
            </a:r>
            <a:r>
              <a:rPr lang="en-US" sz="1100" b="1" kern="1200" dirty="0">
                <a:solidFill>
                  <a:srgbClr val="3E6CA4"/>
                </a:solidFill>
                <a:effectLst/>
                <a:latin typeface="+mn-lt"/>
                <a:cs typeface="Times New Roman" panose="02020603050405020304" pitchFamily="18" charset="0"/>
              </a:rPr>
              <a:t>MUST</a:t>
            </a:r>
            <a:r>
              <a:rPr lang="en-US" sz="1100" dirty="0">
                <a:latin typeface="+mn-lt"/>
              </a:rPr>
              <a:t> submit their changes to the BSC via the open enrollment/change forms available on the My MTA Portal. </a:t>
            </a:r>
          </a:p>
          <a:p>
            <a:pPr marL="0" indent="0">
              <a:buFont typeface="Arial" pitchFamily="34" charset="0"/>
              <a:buNone/>
            </a:pPr>
            <a:endParaRPr lang="en-US" sz="110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100" b="1" dirty="0">
                <a:latin typeface="+mn-lt"/>
              </a:rPr>
              <a:t>All</a:t>
            </a:r>
            <a:r>
              <a:rPr lang="en-US" sz="1100" dirty="0">
                <a:latin typeface="+mn-lt"/>
              </a:rPr>
              <a:t> changes will be effective for January 1</a:t>
            </a:r>
            <a:r>
              <a:rPr lang="en-US" sz="1100" baseline="30000" dirty="0">
                <a:latin typeface="+mn-lt"/>
              </a:rPr>
              <a:t>st </a:t>
            </a:r>
            <a:r>
              <a:rPr lang="en-US" sz="1100" dirty="0">
                <a:latin typeface="+mn-lt"/>
              </a:rPr>
              <a:t>of the upcoming plan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62FA1-15BC-4349-83DD-D3E16D4190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64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+mn-lt"/>
              </a:rPr>
              <a:t>To remain in your current medical plan, </a:t>
            </a:r>
            <a:r>
              <a:rPr lang="en-US" sz="1100" b="1" u="sng" dirty="0">
                <a:solidFill>
                  <a:schemeClr val="tx1"/>
                </a:solidFill>
                <a:latin typeface="+mn-lt"/>
              </a:rPr>
              <a:t>no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action is required from you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100" dirty="0">
              <a:solidFill>
                <a:schemeClr val="tx1"/>
              </a:solidFill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you’re interested in making medical and/or dental plan changes </a:t>
            </a:r>
            <a:r>
              <a:rPr kumimoji="0" lang="en-US" sz="11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would like to add, change, or remove a dependent, you </a:t>
            </a:r>
            <a:r>
              <a:rPr kumimoji="0" lang="en-US" sz="11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submit the applicable enrollment form or forms listed on this slide.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62FA1-15BC-4349-83DD-D3E16D4190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09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1100" dirty="0">
                <a:latin typeface="+mn-lt"/>
              </a:rPr>
              <a:t>The MTA Medical Opt-Out program </a:t>
            </a:r>
            <a:r>
              <a:rPr lang="en-US" altLang="en-US" sz="1100" dirty="0">
                <a:solidFill>
                  <a:prstClr val="black"/>
                </a:solidFill>
                <a:latin typeface="+mn-lt"/>
              </a:rPr>
              <a:t>enrollment period is October 15</a:t>
            </a:r>
            <a:r>
              <a:rPr lang="en-US" altLang="en-US" sz="1100" baseline="30000" dirty="0">
                <a:solidFill>
                  <a:prstClr val="black"/>
                </a:solidFill>
                <a:latin typeface="+mn-lt"/>
              </a:rPr>
              <a:t>th</a:t>
            </a:r>
            <a:r>
              <a:rPr lang="en-US" altLang="en-US" sz="1100" dirty="0">
                <a:solidFill>
                  <a:prstClr val="black"/>
                </a:solidFill>
                <a:latin typeface="+mn-lt"/>
              </a:rPr>
              <a:t> thru November 15</a:t>
            </a:r>
            <a:r>
              <a:rPr lang="en-US" altLang="en-US" sz="1100" baseline="30000" dirty="0">
                <a:solidFill>
                  <a:prstClr val="black"/>
                </a:solidFill>
                <a:latin typeface="+mn-lt"/>
              </a:rPr>
              <a:t>th </a:t>
            </a:r>
            <a:r>
              <a:rPr lang="en-US" altLang="en-US" sz="1100" dirty="0">
                <a:solidFill>
                  <a:prstClr val="black"/>
                </a:solidFill>
                <a:latin typeface="+mn-lt"/>
              </a:rPr>
              <a:t>for the Aetna Health Plan and November 1</a:t>
            </a:r>
            <a:r>
              <a:rPr lang="en-US" altLang="en-US" sz="1100" baseline="30000" dirty="0">
                <a:solidFill>
                  <a:prstClr val="black"/>
                </a:solidFill>
                <a:latin typeface="+mn-lt"/>
              </a:rPr>
              <a:t>st</a:t>
            </a:r>
            <a:r>
              <a:rPr lang="en-US" altLang="en-US" sz="1100" dirty="0">
                <a:solidFill>
                  <a:prstClr val="black"/>
                </a:solidFill>
                <a:latin typeface="+mn-lt"/>
              </a:rPr>
              <a:t> thru December 31</a:t>
            </a:r>
            <a:r>
              <a:rPr lang="en-US" altLang="en-US" sz="1100" baseline="30000" dirty="0">
                <a:solidFill>
                  <a:prstClr val="black"/>
                </a:solidFill>
                <a:latin typeface="+mn-lt"/>
              </a:rPr>
              <a:t>st  </a:t>
            </a:r>
            <a:r>
              <a:rPr lang="en-US" altLang="en-US" sz="1100" dirty="0">
                <a:solidFill>
                  <a:prstClr val="black"/>
                </a:solidFill>
                <a:latin typeface="+mn-lt"/>
              </a:rPr>
              <a:t>for the NYSHIP Health Plan.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endParaRPr lang="en-US" sz="1100" dirty="0">
              <a:latin typeface="+mn-lt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1100" dirty="0">
                <a:latin typeface="+mn-lt"/>
              </a:rPr>
              <a:t>The Opt-Out program offers a financial incentive payment to employees who have alternate medical coverage.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lang="en-US" sz="1100" dirty="0">
              <a:latin typeface="+mn-lt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1100" dirty="0">
                <a:latin typeface="+mn-lt"/>
              </a:rPr>
              <a:t>The incentive amount as well as the timing of the payment will vary based on the terms of your Collective Bargaining Agreement.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lang="en-US" sz="1100" dirty="0">
              <a:latin typeface="+mn-lt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1100" dirty="0">
                <a:latin typeface="+mn-lt"/>
              </a:rPr>
              <a:t>To re-enroll in MTA-sponsored medical, hospital, and prescription drug coverage, you must either wait until the next annual open enrollment period </a:t>
            </a:r>
            <a:r>
              <a:rPr lang="en-US" sz="1100" b="1" dirty="0">
                <a:latin typeface="+mn-lt"/>
              </a:rPr>
              <a:t>OR</a:t>
            </a:r>
            <a:r>
              <a:rPr lang="en-US" sz="1100" dirty="0">
                <a:latin typeface="+mn-lt"/>
              </a:rPr>
              <a:t> if you experience a qualifying life event such as the loss of your alternate coverage.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lang="en-US" sz="1100" dirty="0">
              <a:latin typeface="+mn-lt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altLang="en-US" sz="1100" dirty="0">
                <a:solidFill>
                  <a:prstClr val="black"/>
                </a:solidFill>
                <a:latin typeface="+mn-lt"/>
              </a:rPr>
              <a:t>Additional information on the MTA Medical Opt-Out Program is available within the Open Enrollment Informational Package for your group posted on the dedicated open enrollment informational site at www.mymta.info/openenrollment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62FA1-15BC-4349-83DD-D3E16D4190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47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Now, let’s discuss what’s changing this year!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62FA1-15BC-4349-83DD-D3E16D4190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23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 the </a:t>
            </a:r>
            <a:r>
              <a:rPr lang="en-US" sz="1100" b="0" i="1" dirty="0">
                <a:latin typeface="+mn-lt"/>
              </a:rPr>
              <a:t>Collective Bargaining Agreement </a:t>
            </a:r>
            <a:r>
              <a:rPr lang="en-US" sz="1100" b="0" i="0" dirty="0">
                <a:latin typeface="+mn-lt"/>
              </a:rPr>
              <a:t>for Active SSSA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Employees: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indent="-17145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Current SSSA employees who are enrolled in the NYSHIP Health Plan have the option to remain enrolled in the NYSHIP Health Plan </a:t>
            </a:r>
            <a:r>
              <a:rPr lang="en-US" sz="1100" b="1" u="sng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have a </a:t>
            </a:r>
            <a:r>
              <a:rPr lang="en-US" sz="1100" b="1" u="sng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ONE-TIME</a:t>
            </a:r>
            <a:r>
              <a: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option to elect the Aetna Health Plan, effective January 1, 2024. Any such election will be </a:t>
            </a:r>
            <a:r>
              <a:rPr lang="en-US" sz="1100" b="1" u="sng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permanent</a:t>
            </a:r>
            <a:r>
              <a: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1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71450" indent="-17145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Current SSSA employees who have </a:t>
            </a:r>
            <a:r>
              <a:rPr lang="en-US" sz="1100" b="1" u="sng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more than five (5), but less than ten (10) years of service </a:t>
            </a:r>
            <a:r>
              <a: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have the option to remain enrolled in the Aetna Health Plan </a:t>
            </a:r>
            <a:r>
              <a:rPr lang="en-US" sz="1100" b="1" u="sng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have a </a:t>
            </a:r>
            <a:r>
              <a:rPr lang="en-US" sz="1100" b="1" u="sng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ONE-TIME</a:t>
            </a:r>
            <a:r>
              <a: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option to elect the NYSHIP Health Plan, effective January 1, 2024. Any such election will be </a:t>
            </a:r>
            <a:r>
              <a:rPr lang="en-US" sz="1100" b="1" u="sng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permanent</a:t>
            </a:r>
            <a:r>
              <a: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1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71450" indent="-17145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Current SSSA employees who have </a:t>
            </a:r>
            <a:r>
              <a:rPr lang="en-US" sz="1100" b="1" u="sng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less than five (5) years of service</a:t>
            </a:r>
            <a:r>
              <a: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will continue in the Aetna Health Plan as is.</a:t>
            </a:r>
          </a:p>
          <a:p>
            <a:pPr marL="171450" indent="-17145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1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71450" indent="-17145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All </a:t>
            </a:r>
            <a:r>
              <a:rPr lang="en-US" sz="1100" b="1" u="sng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NEW</a:t>
            </a:r>
            <a:r>
              <a: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promotions on or after June 27, 2023, will stay in the Aetna Health Plan.</a:t>
            </a:r>
          </a:p>
          <a:p>
            <a:pPr marL="171450" indent="-17145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1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For those enrolled in the Aetna Health Plan, the Aetna High Option Plan will be eliminated effective January 1, 2024.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262FA1-15BC-4349-83DD-D3E16D4190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043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 the </a:t>
            </a:r>
            <a:r>
              <a:rPr lang="en-US" sz="1100" b="0" i="1" dirty="0">
                <a:latin typeface="+mn-lt"/>
              </a:rPr>
              <a:t>Collective Bargaining Agreement </a:t>
            </a:r>
            <a:r>
              <a:rPr lang="en-US" sz="1100" b="0" i="0" dirty="0">
                <a:latin typeface="+mn-lt"/>
              </a:rPr>
              <a:t>for Active </a:t>
            </a:r>
            <a:r>
              <a:rPr lang="en-US" sz="11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TSO Operating &amp; Queens Division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Employees: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indent="-17145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Current TSO Operating &amp; Queens Division employees who are enrolled in the NYSHIP Health Plan have the option to remain enrolled in the NYSHIP Health Plan </a:t>
            </a:r>
            <a:r>
              <a:rPr lang="en-US" sz="1100" b="1" u="sng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have a </a:t>
            </a:r>
            <a:r>
              <a:rPr lang="en-US" sz="1100" b="1" u="sng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ONE-TIME</a:t>
            </a:r>
            <a:r>
              <a: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option to elect the Aetna Health Plan, effective January 1, 2024. Any such election will be </a:t>
            </a:r>
            <a:r>
              <a:rPr lang="en-US" sz="1100" b="1" u="sng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permanent</a:t>
            </a:r>
            <a:r>
              <a: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1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71450" indent="-17145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Current TSO Operating &amp; Queens Division employees within the five (5) year waiting period will have the option to remain enrolled in the Aetna Health Plan </a:t>
            </a:r>
            <a:r>
              <a:rPr lang="en-US" sz="1100" b="1" u="sng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have a </a:t>
            </a:r>
            <a:r>
              <a:rPr lang="en-US" sz="1100" b="1" u="sng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ONE-TIME</a:t>
            </a:r>
            <a:r>
              <a: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option to elect the NYSHIP Health Plan, effective January 1, 2024. Any such election will be </a:t>
            </a:r>
            <a:r>
              <a:rPr lang="en-US" sz="1100" b="1" u="sng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permanent</a:t>
            </a:r>
            <a:r>
              <a: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1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71450" indent="-17145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All </a:t>
            </a:r>
            <a:r>
              <a:rPr lang="en-US" sz="1100" b="1" u="sng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NEW</a:t>
            </a:r>
            <a:r>
              <a: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promotions on or after June 27, 2023, will stay in the Aetna Health Plan.</a:t>
            </a:r>
          </a:p>
          <a:p>
            <a:pPr marL="171450" indent="-17145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1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For those enrolled in the Aetna Health Plan, the Aetna High Option Plan will be eliminated effective January 1, 2024.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262FA1-15BC-4349-83DD-D3E16D4190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953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 the </a:t>
            </a:r>
            <a:r>
              <a:rPr lang="en-US" sz="1100" b="0" i="1" dirty="0">
                <a:latin typeface="+mn-lt"/>
              </a:rPr>
              <a:t>Collective Bargaining Agreement </a:t>
            </a:r>
            <a:r>
              <a:rPr lang="en-US" sz="1100" b="0" i="0" dirty="0">
                <a:latin typeface="+mn-lt"/>
              </a:rPr>
              <a:t>for Active </a:t>
            </a:r>
            <a:r>
              <a:rPr lang="en-US" sz="11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TSO Maintenance Supervisor Level II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Employees: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indent="-17145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Current TSO </a:t>
            </a:r>
            <a:r>
              <a:rPr lang="en-US" sz="11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Maintenance Supervisor Level II</a:t>
            </a:r>
            <a:r>
              <a:rPr lang="en-US" sz="11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employees </a:t>
            </a:r>
            <a:r>
              <a: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who are enrolled in the NYSHIP Health Plan have the option to remain enrolled in the NYSHIP Health Plan </a:t>
            </a:r>
            <a:r>
              <a:rPr lang="en-US" sz="1100" b="1" u="sng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have a </a:t>
            </a:r>
            <a:r>
              <a:rPr lang="en-US" sz="1100" b="1" u="sng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ONE-TIME</a:t>
            </a:r>
            <a:r>
              <a: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option to elect the Aetna Health Plan, effective January 1, 2024. Any such election will be </a:t>
            </a:r>
            <a:r>
              <a:rPr lang="en-US" sz="1100" b="1" u="sng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permanent</a:t>
            </a:r>
            <a:r>
              <a: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1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+mn-lt"/>
              </a:rPr>
              <a:t>Current TSO </a:t>
            </a:r>
            <a:r>
              <a:rPr lang="en-US" sz="11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Maintenance Supervisor Level II </a:t>
            </a:r>
            <a:r>
              <a:rPr lang="en-US" sz="1100" dirty="0">
                <a:solidFill>
                  <a:schemeClr val="bg1"/>
                </a:solidFill>
                <a:latin typeface="+mn-lt"/>
              </a:rPr>
              <a:t>employees who are enrolled in the Aetna Health Plan have the option to remain enrolled in the Aetna Health Plan </a:t>
            </a:r>
            <a:r>
              <a:rPr lang="en-US" sz="1100" b="1" u="sng" dirty="0">
                <a:solidFill>
                  <a:schemeClr val="bg1"/>
                </a:solidFill>
                <a:latin typeface="+mn-lt"/>
              </a:rPr>
              <a:t>OR</a:t>
            </a:r>
            <a:r>
              <a:rPr lang="en-US" sz="11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+mn-lt"/>
              </a:rPr>
              <a:t>have a </a:t>
            </a:r>
            <a:r>
              <a:rPr lang="en-US" sz="1100" b="1" u="sng" dirty="0">
                <a:solidFill>
                  <a:schemeClr val="bg1"/>
                </a:solidFill>
                <a:latin typeface="+mn-lt"/>
              </a:rPr>
              <a:t>ONE-TIME</a:t>
            </a:r>
            <a:r>
              <a:rPr lang="en-US" sz="1100" dirty="0">
                <a:solidFill>
                  <a:schemeClr val="bg1"/>
                </a:solidFill>
                <a:latin typeface="+mn-lt"/>
              </a:rPr>
              <a:t> option to elect the NYSHIP Health Plan, effective January 1, 2024. Any such election will be </a:t>
            </a:r>
            <a:r>
              <a:rPr lang="en-US" sz="1100" b="1" u="sng" dirty="0">
                <a:solidFill>
                  <a:schemeClr val="bg1"/>
                </a:solidFill>
                <a:latin typeface="+mn-lt"/>
              </a:rPr>
              <a:t>permanent</a:t>
            </a:r>
            <a:r>
              <a:rPr lang="en-US" sz="1100" b="0" u="none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100" b="0" u="none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Current TSO </a:t>
            </a:r>
            <a:r>
              <a:rPr lang="en-US" sz="11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Maintenance Supervisor Level II</a:t>
            </a:r>
            <a:r>
              <a: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employees who participate in the Aetna Health Plan will contribute 2% of their gross wages on forty (40) hours per week, on a pre-tax basis, to defray the cost  of health benefits.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indent="-17145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1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71450" indent="-17145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All </a:t>
            </a:r>
            <a:r>
              <a:rPr lang="en-US" sz="1100" b="1" u="sng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NEW</a:t>
            </a:r>
            <a:r>
              <a: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promotions on or after June 27, 2023, will stay in the Aetna Health Plan.</a:t>
            </a:r>
          </a:p>
          <a:p>
            <a:pPr marL="171450" indent="-17145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1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For those enrolled in the Aetna Health Plan, the Aetna High Option Plan will be eliminated effective January 1, 2024.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262FA1-15BC-4349-83DD-D3E16D4190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847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 the </a:t>
            </a:r>
            <a:r>
              <a:rPr lang="en-US" sz="1100" b="0" i="1" dirty="0">
                <a:latin typeface="+mn-lt"/>
              </a:rPr>
              <a:t>Collective Bargaining Agreements </a:t>
            </a:r>
            <a:r>
              <a:rPr lang="en-US" sz="1100" b="0" i="0" dirty="0">
                <a:latin typeface="+mn-lt"/>
              </a:rPr>
              <a:t>for Active SSSA, TSO Operating &amp; Queens Division, &amp; </a:t>
            </a:r>
            <a:r>
              <a:rPr lang="en-US" sz="11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TSO Maintenance Supervisor Level II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Employees: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lvl="2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For employees who are currently enrolled </a:t>
            </a:r>
            <a:r>
              <a:rPr lang="en-US" sz="1100" b="1" u="sng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will be enrolling in the Aetna Health Plan for 2024, as an active employee, in the event of your death, your surviving spouse or domestic partner who is </a:t>
            </a:r>
            <a:r>
              <a:rPr lang="en-US" sz="1100" u="sng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also enrolled in your MTA-sponsored health benefits</a:t>
            </a:r>
            <a:r>
              <a: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will be eligible to continue lifetime health coverage.</a:t>
            </a:r>
          </a:p>
          <a:p>
            <a:pPr marL="171450" lvl="2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1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71450" lvl="2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This benefit will </a:t>
            </a:r>
            <a:r>
              <a:rPr lang="en-US" sz="1100" b="1" u="sng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NOT</a:t>
            </a:r>
            <a:r>
              <a: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apply in the event your surviving spouse or domestic partner is otherwise entitled to health care coverage, not including Medicare, which will continue to remain primary upon attaining Medicare eligibility.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262FA1-15BC-4349-83DD-D3E16D4190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0338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 the </a:t>
            </a:r>
            <a:r>
              <a:rPr lang="en-US" sz="1100" b="0" i="1" dirty="0">
                <a:latin typeface="+mn-lt"/>
              </a:rPr>
              <a:t>Collective Bargaining Agreement </a:t>
            </a:r>
            <a:r>
              <a:rPr lang="en-US" sz="1100" b="0" i="0" dirty="0">
                <a:latin typeface="+mn-lt"/>
              </a:rPr>
              <a:t>for Active MTA Bus TSO Local 106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Employees: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indent="-17145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Current MTA Bus TSO Local 106 employees who are enrolled in the NYSHIP Health Plan have the option to remain enrolled in the NYSHIP Health Plan </a:t>
            </a:r>
            <a:r>
              <a:rPr lang="en-US" sz="1100" b="1" u="sng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have a </a:t>
            </a:r>
            <a:r>
              <a:rPr lang="en-US" sz="1100" b="1" u="sng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ONE-TIME</a:t>
            </a:r>
            <a:r>
              <a: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option to elect the Aetna Health Plan, effective January 1, 2024. Any such election will be </a:t>
            </a:r>
            <a:r>
              <a:rPr lang="en-US" sz="1100" b="1" u="sng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permanent</a:t>
            </a:r>
            <a:r>
              <a: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1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71450" indent="-17145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Current MTA Bus TSO Local 106 employees within the ten (10) year waiting period will have the option to remain enrolled in the Aetna Health Plan </a:t>
            </a:r>
            <a:r>
              <a:rPr lang="en-US" sz="1100" b="1" u="sng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have a </a:t>
            </a:r>
            <a:r>
              <a:rPr lang="en-US" sz="1100" b="1" u="sng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ONE-TIME</a:t>
            </a:r>
            <a:r>
              <a: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option to elect the NYSHIP Health Plan, effective January 1, 2024. Any such election will be </a:t>
            </a:r>
            <a:r>
              <a:rPr lang="en-US" sz="1100" b="1" u="sng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permanent</a:t>
            </a:r>
            <a:r>
              <a: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1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71450" indent="-17145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All </a:t>
            </a:r>
            <a:r>
              <a:rPr lang="en-US" sz="1100" b="1" u="sng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NEW</a:t>
            </a:r>
            <a:r>
              <a: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promotions on or after the date of full and final ratification will stay in the Aetna Health Plan.</a:t>
            </a:r>
          </a:p>
          <a:p>
            <a:pPr marL="171450" indent="-17145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1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For those enrolled in the Aetna Health Plan, the Aetna High Option Plan will be eliminated effective January 1, 2024.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262FA1-15BC-4349-83DD-D3E16D4190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80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latin typeface="+mn-lt"/>
              </a:rPr>
              <a:t>In the open enrollment information package that is accessible online for </a:t>
            </a:r>
            <a:r>
              <a:rPr lang="en-US" sz="1100" b="0" dirty="0">
                <a:latin typeface="+mn-lt"/>
                <a:cs typeface="Calibri" panose="020F0502020204030204" pitchFamily="34" charset="0"/>
              </a:rPr>
              <a:t>Active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D3F98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rPr>
              <a:t>SSSA, TSO Operating &amp; Queens Division, TSO Maintenance Supervisor II, &amp;  MTA Bus TSO Local 106 members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rPr>
              <a:t>, </a:t>
            </a:r>
            <a:r>
              <a:rPr lang="en-US" sz="1100" b="0" dirty="0">
                <a:latin typeface="+mn-lt"/>
                <a:cs typeface="Calibri" panose="020F0502020204030204" pitchFamily="34" charset="0"/>
              </a:rPr>
              <a:t>you will find detailed charts listing the in-network and out-of-network benefits and copays.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="0" dirty="0">
              <a:latin typeface="+mn-lt"/>
              <a:cs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latin typeface="+mn-lt"/>
              </a:rPr>
              <a:t>All changes will be effective for January of the upcoming plan year and you will have a choice of 2 medical plan options:</a:t>
            </a:r>
          </a:p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100" b="1" dirty="0">
                <a:latin typeface="+mn-lt"/>
              </a:rPr>
              <a:t>The Aetna CPOS II Basic Plan</a:t>
            </a:r>
            <a:r>
              <a:rPr lang="en-US" sz="1100" dirty="0">
                <a:latin typeface="+mn-lt"/>
              </a:rPr>
              <a:t> is an In-network &amp; Out-of-network plan with the following benefits: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100" dirty="0">
                <a:latin typeface="+mn-lt"/>
              </a:rPr>
              <a:t>	–Nationwide coverage, so you can use it in any state within the United States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latin typeface="+mn-lt"/>
              </a:rPr>
              <a:t>	–There is no premium cost for this plan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latin typeface="+mn-lt"/>
              </a:rPr>
              <a:t>	–There is a $15 copay for primary care and specialist office visits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latin typeface="+mn-lt"/>
              </a:rPr>
              <a:t>	–There is no copay for preventative care visits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latin typeface="+mn-lt"/>
              </a:rPr>
              <a:t>	–There is a $100 copay for emergency room visits, and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latin typeface="+mn-lt"/>
              </a:rPr>
              <a:t>	–This plan provides 120 days of hospital coverage</a:t>
            </a:r>
          </a:p>
          <a:p>
            <a:r>
              <a:rPr lang="en-US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</a:t>
            </a:r>
            <a:r>
              <a:rPr lang="en-US" sz="1100" dirty="0">
                <a:latin typeface="+mn-lt"/>
              </a:rPr>
              <a:t>        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100" b="1" dirty="0">
                <a:latin typeface="+mn-lt"/>
              </a:rPr>
              <a:t>2.   The Aetna Select Option Plan </a:t>
            </a:r>
            <a:r>
              <a:rPr lang="en-US" sz="1100" b="0" dirty="0">
                <a:latin typeface="+mn-lt"/>
              </a:rPr>
              <a:t>is an </a:t>
            </a:r>
            <a:r>
              <a:rPr lang="en-US" sz="1100" dirty="0">
                <a:latin typeface="+mn-lt"/>
              </a:rPr>
              <a:t>In-network only plan with national coverage as well as the following benefits:		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latin typeface="+mn-lt"/>
              </a:rPr>
              <a:t>	–There is no premium cost for this plan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latin typeface="+mn-lt"/>
              </a:rPr>
              <a:t>	–There are no copayments for medical and hospital services, and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latin typeface="+mn-lt"/>
              </a:rPr>
              <a:t>	–This plan covers 365 days of hospital coverage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Remember, for the Aetna Health Plan, all changes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 submitted to the BSC via the HR-BEN-810K 2024 Open Enrollment/Change Form for Active NYCT SSSA/TSO Operating &amp; Queens Division/TSO MSII/MTA Bus TSO Local 106 Employees, no later than November 15, 2023, for </a:t>
            </a:r>
            <a:r>
              <a:rPr lang="en-US" sz="1100" dirty="0">
                <a:latin typeface="+mn-lt"/>
              </a:rPr>
              <a:t>changes to be effective for January of the upcoming plan year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100" b="1" dirty="0">
              <a:solidFill>
                <a:srgbClr val="4F81BD"/>
              </a:solidFill>
              <a:effectLst/>
              <a:latin typeface="+mn-lt"/>
              <a:ea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4F81BD"/>
                </a:solidFill>
                <a:effectLst/>
                <a:latin typeface="+mn-lt"/>
                <a:ea typeface="Arial Narrow" panose="020B0606020202030204" pitchFamily="34" charset="0"/>
                <a:cs typeface="Times New Roman" panose="02020603050405020304" pitchFamily="18" charset="0"/>
              </a:rPr>
              <a:t>As a Special Note for All Employees in the Aetna Health Plan Who are Planning to Retire in 2024:</a:t>
            </a:r>
            <a:endParaRPr lang="en-US" sz="11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100" spc="5" dirty="0">
                <a:effectLst/>
                <a:latin typeface="+mn-lt"/>
                <a:ea typeface="Arial Narrow" panose="020B0606020202030204" pitchFamily="34" charset="0"/>
                <a:cs typeface="Times New Roman" panose="02020603050405020304" pitchFamily="18" charset="0"/>
              </a:rPr>
              <a:t>If you and/or your covered dependent become Medicare-eligible as a result of reaching at least age 65 </a:t>
            </a:r>
            <a:r>
              <a:rPr lang="en-US" sz="1100" b="1" u="sng" spc="5" dirty="0">
                <a:effectLst/>
                <a:latin typeface="+mn-lt"/>
                <a:ea typeface="Arial Narrow" panose="020B0606020202030204" pitchFamily="34" charset="0"/>
                <a:cs typeface="Times New Roman" panose="02020603050405020304" pitchFamily="18" charset="0"/>
              </a:rPr>
              <a:t>or</a:t>
            </a:r>
            <a:r>
              <a:rPr lang="en-US" sz="1100" spc="5" dirty="0">
                <a:effectLst/>
                <a:latin typeface="+mn-lt"/>
                <a:ea typeface="Arial Narrow" panose="020B0606020202030204" pitchFamily="34" charset="0"/>
                <a:cs typeface="Times New Roman" panose="02020603050405020304" pitchFamily="18" charset="0"/>
              </a:rPr>
              <a:t> being disabled when you retire, Medicare will be you and/or your dependent’s primary medical coverage. </a:t>
            </a:r>
            <a:endParaRPr lang="en-US" sz="11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100" spc="5" dirty="0">
                <a:effectLst/>
                <a:latin typeface="+mn-lt"/>
                <a:ea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100" spc="5" dirty="0">
                <a:effectLst/>
                <a:latin typeface="+mn-lt"/>
                <a:ea typeface="Arial Narrow" panose="020B0606020202030204" pitchFamily="34" charset="0"/>
                <a:cs typeface="Times New Roman" panose="02020603050405020304" pitchFamily="18" charset="0"/>
              </a:rPr>
              <a:t>Enrollment in Medicare generally takes about three months, so please contact the Social Security Administration in advance so that as a retiree, you and/or your dependent will be enrolled in Medicare Part A (hospitalization) and Medicare Part B (medical). Your medical plan choices at that time will be the Aetna CPPO Basic Option and the Aetna Medicare Advantage Options 1 or 2.</a:t>
            </a:r>
            <a:endParaRPr lang="en-US" sz="11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C1D276-1CF2-45D7-B9C3-400B95A70D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428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>
                <a:latin typeface="+mn-lt"/>
              </a:rPr>
              <a:t>Today, we’ll be covering the following topics:</a:t>
            </a:r>
          </a:p>
          <a:p>
            <a:pPr marL="160735" indent="-160735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11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Viewing Benefits on My MTA Portal</a:t>
            </a:r>
          </a:p>
          <a:p>
            <a:pPr marL="160735" indent="-160735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11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Open Enrollment Information</a:t>
            </a:r>
          </a:p>
          <a:p>
            <a:pPr marL="160735" indent="-160735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11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The MTA Medical Opt-Out Program </a:t>
            </a:r>
          </a:p>
          <a:p>
            <a:pPr marL="160735" indent="-160735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11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What’s Changing for 2024</a:t>
            </a:r>
            <a:endParaRPr lang="en-US" sz="1100" b="0" strike="sngStrike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pPr marL="160735" indent="-160735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11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Medical Plan Options</a:t>
            </a:r>
          </a:p>
          <a:p>
            <a:pPr marL="160735" indent="-160735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11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Prescription Drug Plan</a:t>
            </a:r>
          </a:p>
          <a:p>
            <a:pPr marL="160735" indent="-160735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11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Dental Plan Options</a:t>
            </a:r>
          </a:p>
          <a:p>
            <a:pPr marL="160735" indent="-160735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11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Vision Coverage</a:t>
            </a:r>
          </a:p>
          <a:p>
            <a:pPr marL="160735" indent="-160735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11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Tax-Favored Programs</a:t>
            </a:r>
            <a:endParaRPr lang="en-US" sz="1100" b="0" strike="sngStrike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160735" indent="-160735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11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Resources Available to You</a:t>
            </a:r>
            <a:endParaRPr lang="en-US" sz="11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62FA1-15BC-4349-83DD-D3E16D4190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48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latin typeface="+mn-lt"/>
              </a:rPr>
              <a:t>Along with your enrollment in an Aetna plan, comes added benefits such as: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latin typeface="+mn-lt"/>
              </a:rPr>
              <a:t>	-A 24/7 telephone line to speak with a registered nurse. Please note that all calls are confidential.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latin typeface="+mn-lt"/>
              </a:rPr>
              <a:t>	-Assistance with the management of chronic diseases, 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latin typeface="+mn-lt"/>
              </a:rPr>
              <a:t>	-Several discount programs, including discounts on gym memberships, vision, hearing, and dental products.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62FA1-15BC-4349-83DD-D3E16D41908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141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latin typeface="+mn-lt"/>
              </a:rPr>
              <a:t>If you have questions about your coverage, need help finding a provider, locating an urgent care center, or need help with a claim or understanding an Explanation of Benefits (EOB), you can contact Aetna Concierge at 1-855-824-5349, Monday-Friday 8am-8pm or you can visit their website at </a:t>
            </a:r>
            <a:r>
              <a:rPr lang="en-US" sz="1100" b="1" u="sng" dirty="0">
                <a:solidFill>
                  <a:srgbClr val="0070C0"/>
                </a:solidFill>
                <a:latin typeface="+mn-lt"/>
              </a:rPr>
              <a:t>www.aetnanyct.com.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62FA1-15BC-4349-83DD-D3E16D41908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963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rial Narrow" panose="020B0606020202030204" pitchFamily="34" charset="0"/>
                <a:cs typeface="Times New Roman" panose="02020603050405020304" pitchFamily="18" charset="0"/>
              </a:rPr>
              <a:t>Your prescription drug plan is administered by CVS Caremark and coverage is based on a three-tiered formulary according to the following schedule: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Retail with a 30-Day Supply: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Generic:                            No cost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Formulary Brand:             $20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Non-Formulary Brand:     $40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Mail Order with up to a 90-Day Supply: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Generic:                             No cost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Formulary Brand:            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$40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Non-Formulary Brand:      $80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 be advised that mail order is mandatory.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spc="5" dirty="0">
                <a:effectLst/>
                <a:latin typeface="+mn-lt"/>
                <a:ea typeface="Arial Narrow" panose="020B0606020202030204" pitchFamily="34" charset="0"/>
              </a:rPr>
              <a:t>If you </a:t>
            </a:r>
            <a:r>
              <a:rPr lang="en-US" sz="1100" spc="5" dirty="0">
                <a:effectLst/>
                <a:latin typeface="+mn-lt"/>
                <a:ea typeface="Arial Narrow" panose="020B0606020202030204" pitchFamily="34" charset="0"/>
              </a:rPr>
              <a:t>are on a maintenance medication, you </a:t>
            </a:r>
            <a:r>
              <a:rPr lang="en-US" sz="1100" b="1" spc="5" dirty="0">
                <a:effectLst/>
                <a:latin typeface="+mn-lt"/>
                <a:ea typeface="Arial Narrow" panose="020B0606020202030204" pitchFamily="34" charset="0"/>
              </a:rPr>
              <a:t>MUST</a:t>
            </a:r>
            <a:r>
              <a:rPr lang="en-US" sz="1100" spc="5" dirty="0">
                <a:effectLst/>
                <a:latin typeface="+mn-lt"/>
                <a:ea typeface="Arial Narrow" panose="020B0606020202030204" pitchFamily="34" charset="0"/>
              </a:rPr>
              <a:t> obtain your medication(s) through the CVS Caremark Mail Service Pharmacy. Any prescription drug that has been filled two times at a participating pharmacy (original prescription plus one refill) </a:t>
            </a:r>
            <a:r>
              <a:rPr lang="en-US" sz="1100" b="1" spc="5" dirty="0">
                <a:effectLst/>
                <a:latin typeface="+mn-lt"/>
                <a:ea typeface="Arial Narrow" panose="020B0606020202030204" pitchFamily="34" charset="0"/>
              </a:rPr>
              <a:t>MUST</a:t>
            </a:r>
            <a:r>
              <a:rPr lang="en-US" sz="1100" spc="5" dirty="0">
                <a:effectLst/>
                <a:latin typeface="+mn-lt"/>
                <a:ea typeface="Arial Narrow" panose="020B0606020202030204" pitchFamily="34" charset="0"/>
              </a:rPr>
              <a:t> be sent to the CVS Caremark Mail Service Pharmacy for all additional fills. All initial prescriptions sent to the CVS Caremark Mail Service Pharmacy </a:t>
            </a:r>
            <a:r>
              <a:rPr lang="en-US" sz="1100" b="1" spc="5" dirty="0">
                <a:effectLst/>
                <a:latin typeface="+mn-lt"/>
                <a:ea typeface="Arial Narrow" panose="020B0606020202030204" pitchFamily="34" charset="0"/>
              </a:rPr>
              <a:t>MUST</a:t>
            </a:r>
            <a:r>
              <a:rPr lang="en-US" sz="1100" spc="5" dirty="0">
                <a:effectLst/>
                <a:latin typeface="+mn-lt"/>
                <a:ea typeface="Arial Narrow" panose="020B0606020202030204" pitchFamily="34" charset="0"/>
              </a:rPr>
              <a:t> be sent with a new prescription from your physician and should be written for up to a 90-day supply.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62FA1-15BC-4349-83DD-D3E16D41908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747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NYSHIP Health Plan offers 2 different types of medical insurance plans for you to choose from: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-1 PPO plan known as the Empire Plan, and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-Various HMO medical plans depending on where you live and/or work</a:t>
            </a:r>
          </a:p>
          <a:p>
            <a:pPr marL="3429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Empire Plan PPO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provides a full range of health care coverage for in-network and out-of-network providers as well as the following benefits: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-Nationwide coverage, so you can use it in any state within the United States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-You are </a:t>
            </a:r>
            <a:r>
              <a:rPr kumimoji="0" lang="en-US" sz="1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required to choose a primary care physician (PCP)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-No referrals are needed for specialist visits, and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-There is a $25 copayment for primary care office visits outside of your annual physical exam	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variety of HMO Plans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available are for in-network </a:t>
            </a:r>
            <a:r>
              <a:rPr kumimoji="0" lang="en-US" sz="1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coverage within specific service areas and provide the following benefits: 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-You </a:t>
            </a:r>
            <a:r>
              <a:rPr kumimoji="0" lang="en-US" sz="1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choose a primary care physician (PCP) from the HMO’s network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-Specialist visits require referrals authorized by your PCP, and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-The copayment for primary care office visits is based on the specific HMO plan you are eligible for and select</a:t>
            </a:r>
            <a:endParaRPr lang="en-US" sz="1100" dirty="0"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latin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Within the information package for Active SSSA, TSO Operating &amp; Queens Division, TSO MS II, and MTA Bus TSO Local 106 Employees posted on the dedicated open enrollment website, you will find in-network and out-of-network benefit and copay 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Additionally, to assist with your decision-making, please refer to the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2024 NYSHIP Choices Guide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which lists your medical plan choices and is available on the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My MTA Portal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 The 2024 NYSHIP Choices Guide will be available on the My MTA Portal in December.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Remember, for the NYSHIP Health Plan, all changes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 submitted to the BSC via the HR-BEN-060K 2024 NYSHIP Open Enrollment/Change form, no later than December 31, 2023, for </a:t>
            </a:r>
            <a:r>
              <a:rPr lang="en-US" sz="1100" dirty="0">
                <a:latin typeface="+mn-lt"/>
              </a:rPr>
              <a:t>changes to be effective for January of the upcoming plan year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4F81BD"/>
                </a:solidFill>
                <a:effectLst/>
                <a:latin typeface="+mn-lt"/>
                <a:ea typeface="Arial Narrow" panose="020B0606020202030204" pitchFamily="34" charset="0"/>
                <a:cs typeface="Times New Roman" panose="02020603050405020304" pitchFamily="18" charset="0"/>
              </a:rPr>
              <a:t>As a Special Note for All Employees in the NYSHIP Health Plan Who are Planning to Retire in 2024:</a:t>
            </a:r>
            <a:endParaRPr lang="en-US" sz="11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spc="5" dirty="0">
                <a:effectLst/>
                <a:latin typeface="+mn-lt"/>
                <a:ea typeface="Arial Narrow" panose="020B0606020202030204" pitchFamily="34" charset="0"/>
                <a:cs typeface="Times New Roman" panose="02020603050405020304" pitchFamily="18" charset="0"/>
              </a:rPr>
              <a:t>If you and/or your covered dependent become Medicare-eligible as a result of reaching at least age 65 </a:t>
            </a:r>
            <a:r>
              <a:rPr lang="en-US" sz="1100" b="1" u="sng" spc="5" dirty="0">
                <a:effectLst/>
                <a:latin typeface="+mn-lt"/>
                <a:ea typeface="Arial Narrow" panose="020B0606020202030204" pitchFamily="34" charset="0"/>
                <a:cs typeface="Times New Roman" panose="02020603050405020304" pitchFamily="18" charset="0"/>
              </a:rPr>
              <a:t>or</a:t>
            </a:r>
            <a:r>
              <a:rPr lang="en-US" sz="1100" spc="5" dirty="0">
                <a:effectLst/>
                <a:latin typeface="+mn-lt"/>
                <a:ea typeface="Arial Narrow" panose="020B0606020202030204" pitchFamily="34" charset="0"/>
                <a:cs typeface="Times New Roman" panose="02020603050405020304" pitchFamily="18" charset="0"/>
              </a:rPr>
              <a:t> being disabled when you retire, Medicare will be you and/or your dependent’s primary medical coverage. This will occur on the first of the month </a:t>
            </a:r>
            <a:r>
              <a:rPr lang="en-US" sz="1100" b="1" u="sng" spc="5" dirty="0">
                <a:effectLst/>
                <a:latin typeface="+mn-lt"/>
                <a:ea typeface="Arial Narrow" panose="020B0606020202030204" pitchFamily="34" charset="0"/>
                <a:cs typeface="Times New Roman" panose="02020603050405020304" pitchFamily="18" charset="0"/>
              </a:rPr>
              <a:t>or</a:t>
            </a:r>
            <a:r>
              <a:rPr lang="en-US" sz="1100" spc="5" dirty="0">
                <a:effectLst/>
                <a:latin typeface="+mn-lt"/>
                <a:ea typeface="Arial Narrow" panose="020B0606020202030204" pitchFamily="34" charset="0"/>
                <a:cs typeface="Times New Roman" panose="02020603050405020304" pitchFamily="18" charset="0"/>
              </a:rPr>
              <a:t> the following month coinciding with your retirement date.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="1" spc="5" dirty="0">
              <a:effectLst/>
              <a:latin typeface="+mn-lt"/>
              <a:ea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spc="5" dirty="0">
                <a:effectLst/>
                <a:latin typeface="+mn-lt"/>
                <a:ea typeface="Arial Narrow" panose="020B0606020202030204" pitchFamily="34" charset="0"/>
                <a:cs typeface="Times New Roman" panose="02020603050405020304" pitchFamily="18" charset="0"/>
              </a:rPr>
              <a:t>Enrollment in Medicare generally takes about three months, so please contact the Social Security Administration in advance so that as a retiree, you and/or your dependent will be enrolled in Medicare Part A (hospitalization) and Medicare Part B (medical) upon retirement.</a:t>
            </a:r>
            <a:endParaRPr lang="en-US" sz="11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62FA1-15BC-4349-83DD-D3E16D41908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902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/>
              <a:t>Under the NYSHIP Health Plan, prescription drugs are part of your medical coverage regardless of whether you join the PPO plan or one of the many HMO plans.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/>
              <a:t>For the Empire Plan PPO, CVS Caremark will be your prescription drug carrier.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262FA1-15BC-4349-83DD-D3E16D4190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3963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latin typeface="+mn-lt"/>
              </a:rPr>
              <a:t>If you have any questions about your coverage, need detailed NYSHIP medical plan summaries, or need help finding a provider, you can visit the NYSHIP website at </a:t>
            </a:r>
            <a:r>
              <a:rPr lang="en-US" sz="1100" b="1" dirty="0">
                <a:solidFill>
                  <a:srgbClr val="7030A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www.cs.ny.gov/employee-benefits</a:t>
            </a:r>
            <a:endParaRPr lang="en-US" sz="1100" b="1" dirty="0">
              <a:solidFill>
                <a:srgbClr val="7030A0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262FA1-15BC-4349-83DD-D3E16D4190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2996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latin typeface="+mn-lt"/>
              </a:rPr>
              <a:t>Within the open enrollment information package accessible online for </a:t>
            </a:r>
            <a:r>
              <a:rPr lang="en-US" sz="1100" b="0" dirty="0">
                <a:latin typeface="+mn-lt"/>
                <a:cs typeface="Calibri" panose="020F0502020204030204" pitchFamily="34" charset="0"/>
              </a:rPr>
              <a:t>Active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D3F98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rPr>
              <a:t>SSSA, TSO Operating &amp; Queens Division, TSO Maintenance Supervisor II, &amp;  MTA Bus TSO Local 106 members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rPr>
              <a:t>, </a:t>
            </a:r>
            <a:r>
              <a:rPr lang="en-US" sz="1100" b="0" dirty="0">
                <a:latin typeface="+mn-lt"/>
                <a:cs typeface="Calibri" panose="020F0502020204030204" pitchFamily="34" charset="0"/>
              </a:rPr>
              <a:t>you will find this detailed side-by-side chart which provides medical and prescription drug plan highlight information for both the Aetna health plan and the NYSHIP health plan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100" b="0" dirty="0">
              <a:latin typeface="+mn-lt"/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dirty="0">
                <a:latin typeface="+mn-lt"/>
                <a:cs typeface="Calibri" panose="020F0502020204030204" pitchFamily="34" charset="0"/>
              </a:rPr>
              <a:t>For those members who per the collective bargaining agreements have a </a:t>
            </a:r>
            <a:r>
              <a:rPr lang="en-US" sz="1100" b="1" u="sng" dirty="0">
                <a:latin typeface="+mn-lt"/>
                <a:cs typeface="Calibri" panose="020F0502020204030204" pitchFamily="34" charset="0"/>
              </a:rPr>
              <a:t>ONE-TIME</a:t>
            </a:r>
            <a:r>
              <a:rPr lang="en-US" sz="1100" b="0" dirty="0">
                <a:latin typeface="+mn-lt"/>
                <a:cs typeface="Calibri" panose="020F0502020204030204" pitchFamily="34" charset="0"/>
              </a:rPr>
              <a:t> opportunity during open enrollment this year to select between the Aetna health </a:t>
            </a:r>
            <a:r>
              <a:rPr lang="en-US" sz="1100" b="0">
                <a:latin typeface="+mn-lt"/>
                <a:cs typeface="Calibri" panose="020F0502020204030204" pitchFamily="34" charset="0"/>
              </a:rPr>
              <a:t>plan or </a:t>
            </a:r>
            <a:r>
              <a:rPr lang="en-US" sz="1100" b="0" dirty="0">
                <a:latin typeface="+mn-lt"/>
                <a:cs typeface="Calibri" panose="020F0502020204030204" pitchFamily="34" charset="0"/>
              </a:rPr>
              <a:t>the NYSHIP health plan, this chart gives you a quick snapshot of some of the differences between the two plans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100" b="0" dirty="0">
              <a:latin typeface="+mn-lt"/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1100" dirty="0">
                <a:solidFill>
                  <a:prstClr val="black"/>
                </a:solidFill>
                <a:latin typeface="+mn-lt"/>
              </a:rPr>
              <a:t>You can find the open enrollment information package that contains this chart posted on the dedicated open enrollment informational site at www.mymta.info/openenrollment</a:t>
            </a:r>
            <a:endParaRPr lang="en-US" sz="1100" b="0" dirty="0">
              <a:latin typeface="+mn-lt"/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100" b="0" dirty="0">
              <a:latin typeface="+mn-lt"/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262FA1-15BC-4349-83DD-D3E16D4190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5961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Active SSSA, TSO Operating &amp; Queens Division, TSO Maintenance Supervisor Level II, &amp; MTA Bus TSO Local 106 members have a choice between two (2) dental plans</a:t>
            </a:r>
            <a:r>
              <a:rPr lang="en-US" sz="1100" b="0" dirty="0">
                <a:latin typeface="+mn-lt"/>
              </a:rPr>
              <a:t>, regardless of whether they are enrolled in the Aetna Health Plan </a:t>
            </a:r>
            <a:r>
              <a:rPr lang="en-US" sz="1100" b="1" u="sng" dirty="0">
                <a:latin typeface="+mn-lt"/>
              </a:rPr>
              <a:t>or</a:t>
            </a:r>
            <a:r>
              <a:rPr lang="en-US" sz="1100" b="0" dirty="0">
                <a:latin typeface="+mn-lt"/>
              </a:rPr>
              <a:t> the NYSHIP Health Plan for their medical coverage: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+mn-lt"/>
              </a:rPr>
              <a:t>The Cigna PPO Plan which provides in-network and out-of-network dental coverage. With this dental plan, if you use an in-network provider you will have less out of pocket expenses</a:t>
            </a:r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latin typeface="+mn-lt"/>
              </a:rPr>
              <a:t>You are also eligible for the Cigna DHMO Plan, which provides in-network </a:t>
            </a:r>
            <a:r>
              <a:rPr lang="en-US" sz="1100" b="1" u="sng" dirty="0">
                <a:latin typeface="+mn-lt"/>
              </a:rPr>
              <a:t>only</a:t>
            </a:r>
            <a:r>
              <a:rPr lang="en-US" sz="1100" dirty="0">
                <a:latin typeface="+mn-lt"/>
              </a:rPr>
              <a:t> coverage. With this dental plan, if you use an out-of-network provider, you will be responsible for paying the full cost</a:t>
            </a:r>
          </a:p>
          <a:p>
            <a:pPr marL="342900" marR="0" lvl="1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100" dirty="0">
              <a:latin typeface="+mn-lt"/>
            </a:endParaRPr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To enroll in or make changes to your dental plan, you </a:t>
            </a:r>
            <a:r>
              <a:rPr lang="en-US" sz="1100" b="1" u="sng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en-US" sz="11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complete and submit to the BSC, the </a:t>
            </a:r>
            <a:r>
              <a:rPr lang="en-US" sz="1100" b="1" dirty="0">
                <a:solidFill>
                  <a:srgbClr val="4F81BD"/>
                </a:solidFill>
                <a:effectLst/>
                <a:latin typeface="+mn-lt"/>
                <a:ea typeface="Arial Narrow" panose="020B0606020202030204" pitchFamily="34" charset="0"/>
                <a:cs typeface="Times New Roman" panose="02020603050405020304" pitchFamily="18" charset="0"/>
              </a:rPr>
              <a:t>HR-BEN-810N</a:t>
            </a:r>
            <a:r>
              <a:rPr lang="en-US" sz="1100" b="1" spc="5" dirty="0">
                <a:effectLst/>
                <a:latin typeface="+mn-lt"/>
                <a:ea typeface="Arial Narrow" panose="020B0606020202030204" pitchFamily="34" charset="0"/>
                <a:cs typeface="Times New Roman" panose="02020603050405020304" pitchFamily="18" charset="0"/>
              </a:rPr>
              <a:t> 2024 Dental Open Enrollment/Change Form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100" b="0" i="0" u="none" baseline="0" dirty="0">
              <a:latin typeface="+mn-lt"/>
            </a:endParaRP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b="1" u="none" baseline="0" dirty="0">
                <a:latin typeface="+mn-lt"/>
              </a:rPr>
              <a:t>Please remember:</a:t>
            </a: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u="none" baseline="0" dirty="0">
                <a:latin typeface="+mn-lt"/>
              </a:rPr>
              <a:t>For those currently enrolled in or who will be enrolling in the Aetna Health Plan, dental changes </a:t>
            </a:r>
            <a:r>
              <a:rPr lang="en-US" sz="1100" b="1" u="sng" baseline="0" dirty="0">
                <a:latin typeface="+mn-lt"/>
              </a:rPr>
              <a:t>MUST</a:t>
            </a:r>
            <a:r>
              <a:rPr lang="en-US" sz="1100" b="0" u="none" baseline="0" dirty="0">
                <a:latin typeface="+mn-lt"/>
              </a:rPr>
              <a:t> be submitted to the BSC no later than November 15</a:t>
            </a:r>
            <a:r>
              <a:rPr lang="en-US" sz="1100" b="0" u="none" baseline="30000" dirty="0">
                <a:latin typeface="+mn-lt"/>
              </a:rPr>
              <a:t>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b="0" u="none" baseline="30000" dirty="0">
                <a:latin typeface="+mn-lt"/>
              </a:rPr>
              <a:t>           </a:t>
            </a:r>
            <a:r>
              <a:rPr lang="en-US" sz="1100" b="0" u="none" baseline="0" dirty="0">
                <a:latin typeface="+mn-lt"/>
              </a:rPr>
              <a:t>via the </a:t>
            </a:r>
            <a:r>
              <a:rPr lang="en-US" sz="1100" b="1" dirty="0">
                <a:solidFill>
                  <a:srgbClr val="4F81BD"/>
                </a:solidFill>
                <a:effectLst/>
                <a:latin typeface="+mn-lt"/>
                <a:ea typeface="Arial Narrow" panose="020B0606020202030204" pitchFamily="34" charset="0"/>
                <a:cs typeface="Times New Roman" panose="02020603050405020304" pitchFamily="18" charset="0"/>
              </a:rPr>
              <a:t>HR-BEN-810K 2024 Open Enrollment/Change Form </a:t>
            </a:r>
            <a:r>
              <a:rPr lang="en-US" sz="1100" b="0" u="none" baseline="0" dirty="0">
                <a:latin typeface="+mn-lt"/>
              </a:rPr>
              <a:t>available on the dedicated open enrollment informational site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100" b="0" u="none" baseline="30000" dirty="0">
              <a:latin typeface="+mn-lt"/>
            </a:endParaRP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u="none" baseline="0" dirty="0">
                <a:latin typeface="+mn-lt"/>
              </a:rPr>
              <a:t>For those currently enrolled in or who will be enrolling in the NYSHIP Health Plan, dental changes </a:t>
            </a:r>
            <a:r>
              <a:rPr lang="en-US" sz="1100" b="1" u="sng" baseline="0" dirty="0">
                <a:latin typeface="+mn-lt"/>
              </a:rPr>
              <a:t>MUST</a:t>
            </a:r>
            <a:r>
              <a:rPr lang="en-US" sz="1100" b="0" u="none" baseline="0" dirty="0">
                <a:latin typeface="+mn-lt"/>
              </a:rPr>
              <a:t> be submitted to the BSC no later than December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b="0" u="none" baseline="0" dirty="0">
                <a:latin typeface="+mn-lt"/>
              </a:rPr>
              <a:t>       31</a:t>
            </a:r>
            <a:r>
              <a:rPr lang="en-US" sz="1100" b="0" u="none" baseline="30000" dirty="0">
                <a:latin typeface="+mn-lt"/>
              </a:rPr>
              <a:t>st </a:t>
            </a:r>
            <a:r>
              <a:rPr lang="en-US" sz="1100" b="0" u="none" baseline="0" dirty="0">
                <a:latin typeface="+mn-lt"/>
              </a:rPr>
              <a:t>via the </a:t>
            </a:r>
            <a:r>
              <a:rPr lang="en-US" sz="1100" b="1" dirty="0">
                <a:solidFill>
                  <a:srgbClr val="4F81BD"/>
                </a:solidFill>
                <a:effectLst/>
                <a:latin typeface="+mn-lt"/>
                <a:ea typeface="Arial Narrow" panose="020B0606020202030204" pitchFamily="34" charset="0"/>
                <a:cs typeface="Times New Roman" panose="02020603050405020304" pitchFamily="18" charset="0"/>
              </a:rPr>
              <a:t>HR-BEN-810N Dental Open Enrollment/Change Form</a:t>
            </a:r>
            <a:r>
              <a:rPr lang="en-US" sz="1100" b="0" u="none" baseline="0" dirty="0">
                <a:latin typeface="+mn-lt"/>
              </a:rPr>
              <a:t> available on the dedicated open enrollment informational 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62FA1-15BC-4349-83DD-D3E16D41908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39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latin typeface="+mn-lt"/>
              </a:rPr>
              <a:t>Active employees and their covered dependents enrolled in either the Aetna Health Plan </a:t>
            </a:r>
            <a:r>
              <a:rPr lang="en-US" sz="1100" b="1" u="sng" dirty="0">
                <a:latin typeface="+mn-lt"/>
              </a:rPr>
              <a:t>OR</a:t>
            </a:r>
            <a:r>
              <a:rPr lang="en-US" sz="1100" dirty="0">
                <a:latin typeface="+mn-lt"/>
              </a:rPr>
              <a:t> the NYSHIP Health Plan are eligible for vision coverage through EyeMed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100" dirty="0">
              <a:latin typeface="+mn-lt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latin typeface="+mn-lt"/>
              </a:rPr>
              <a:t>If you have questions about your vision coverage, need a detailed vision plan summary, or need help finding a provider, you can contact EyeMed at 866-299-1358, or you can visit their website at eyemed.com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262FA1-15BC-4349-83DD-D3E16D4190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4874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Now, let’s discuss Tax-Favored Programs!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62FA1-15BC-4349-83DD-D3E16D41908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25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+mn-lt"/>
              </a:rPr>
              <a:t>Open Enrollment is the time of year to add, remove, or change your current benefit enrollment selections as well as add, change, or remove eligible dependents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100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dirty="0">
                <a:solidFill>
                  <a:schemeClr val="bg1"/>
                </a:solidFill>
                <a:latin typeface="+mn-lt"/>
              </a:rPr>
              <a:t>The elections made during open enrollment </a:t>
            </a:r>
            <a:r>
              <a:rPr lang="en-US" sz="1100" b="1" i="0" u="sng" dirty="0">
                <a:solidFill>
                  <a:schemeClr val="bg1"/>
                </a:solidFill>
                <a:latin typeface="+mn-lt"/>
              </a:rPr>
              <a:t>cannot</a:t>
            </a:r>
            <a:r>
              <a:rPr lang="en-US" sz="1100" b="0" dirty="0">
                <a:solidFill>
                  <a:schemeClr val="bg1"/>
                </a:solidFill>
                <a:latin typeface="+mn-lt"/>
              </a:rPr>
              <a:t> be changed during the year </a:t>
            </a:r>
            <a:r>
              <a:rPr lang="en-US" sz="1100" b="0" i="1" u="sng" dirty="0">
                <a:solidFill>
                  <a:schemeClr val="bg1"/>
                </a:solidFill>
                <a:latin typeface="+mn-lt"/>
              </a:rPr>
              <a:t>unless</a:t>
            </a:r>
            <a:r>
              <a:rPr lang="en-US" sz="1100" b="0" dirty="0">
                <a:solidFill>
                  <a:schemeClr val="bg1"/>
                </a:solidFill>
                <a:latin typeface="+mn-lt"/>
              </a:rPr>
              <a:t> you experience a qualified status change such as marriage, legal separation, the b</a:t>
            </a:r>
            <a:r>
              <a:rPr lang="en-US" sz="1100" dirty="0">
                <a:solidFill>
                  <a:schemeClr val="bg1"/>
                </a:solidFill>
                <a:latin typeface="+mn-lt"/>
              </a:rPr>
              <a:t>irth, adoption, or legal custody of a child, change in your dependent’s employment, or the loss or gain of coverage</a:t>
            </a:r>
          </a:p>
          <a:p>
            <a:pPr lvl="0">
              <a:lnSpc>
                <a:spcPct val="150000"/>
              </a:lnSpc>
              <a:spcBef>
                <a:spcPct val="0"/>
              </a:spcBef>
            </a:pPr>
            <a:endParaRPr lang="en-US" sz="1100" dirty="0">
              <a:solidFill>
                <a:schemeClr val="bg1"/>
              </a:solidFill>
              <a:latin typeface="+mn-lt"/>
            </a:endParaRP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100" b="0" dirty="0">
                <a:solidFill>
                  <a:schemeClr val="bg1"/>
                </a:solidFill>
                <a:latin typeface="+mn-lt"/>
              </a:rPr>
              <a:t>On your plans, you can cover the following dependents: s</a:t>
            </a:r>
            <a:r>
              <a:rPr lang="en-US" sz="1100" dirty="0">
                <a:solidFill>
                  <a:schemeClr val="bg1"/>
                </a:solidFill>
                <a:latin typeface="+mn-lt"/>
              </a:rPr>
              <a:t>pouse </a:t>
            </a:r>
            <a:r>
              <a:rPr lang="en-US" sz="1100" b="1" i="0" u="sng" dirty="0">
                <a:solidFill>
                  <a:schemeClr val="bg1"/>
                </a:solidFill>
                <a:latin typeface="+mn-lt"/>
              </a:rPr>
              <a:t>or</a:t>
            </a:r>
            <a:r>
              <a:rPr lang="en-US" sz="1100" dirty="0">
                <a:solidFill>
                  <a:schemeClr val="bg1"/>
                </a:solidFill>
                <a:latin typeface="+mn-lt"/>
              </a:rPr>
              <a:t> domestic partner and children up to age 26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bg1"/>
              </a:solidFill>
              <a:latin typeface="+mn-lt"/>
            </a:endParaRP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+mn-lt"/>
              </a:rPr>
              <a:t>For o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rthodontia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dependents are covered until the age of 23, unless they are </a:t>
            </a:r>
            <a:r>
              <a:rPr kumimoji="0" lang="en-US" sz="11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fully banded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before this time. If fully banded, this benefit will be extended until the dependent reaches the age of 26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262FA1-15BC-4349-83DD-D3E16D4190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9143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100" dirty="0">
                <a:latin typeface="+mn-lt"/>
              </a:rPr>
              <a:t>Enrollment for the FSA Plan – Flexible Spending Account Plan – is open from November 1</a:t>
            </a:r>
            <a:r>
              <a:rPr lang="en-US" sz="1100" baseline="30000" dirty="0">
                <a:latin typeface="+mn-lt"/>
              </a:rPr>
              <a:t>st</a:t>
            </a:r>
            <a:r>
              <a:rPr lang="en-US" sz="1100" dirty="0">
                <a:latin typeface="+mn-lt"/>
              </a:rPr>
              <a:t> through December 15</a:t>
            </a:r>
            <a:r>
              <a:rPr lang="en-US" sz="1100" baseline="30000" dirty="0">
                <a:latin typeface="+mn-lt"/>
              </a:rPr>
              <a:t>th</a:t>
            </a:r>
          </a:p>
          <a:p>
            <a:pPr marL="0" indent="0">
              <a:buFont typeface="Arial" pitchFamily="34" charset="0"/>
              <a:buNone/>
            </a:pPr>
            <a:r>
              <a:rPr lang="en-US" sz="1100" dirty="0">
                <a:latin typeface="+mn-lt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/>
              <a:t>The current 2023 maximum for the Health Care FSA is $3,050 and the Dependent Care FSA maximum is $5,000. Please note that the IRS has not released the 2024 limits yet. During Open Enrollment, you can check www.padmin.com to confirm the 2024 maximum amount.  </a:t>
            </a:r>
            <a:endParaRPr lang="en-US" sz="1100" dirty="0"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endParaRPr lang="en-US" sz="110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100" dirty="0">
                <a:latin typeface="+mn-lt"/>
              </a:rPr>
              <a:t>To enroll in FSA, please visit the P&amp;A Group website at www.padmin.com </a:t>
            </a:r>
            <a:r>
              <a:rPr lang="en-US" sz="1100" b="1" u="sng" dirty="0">
                <a:latin typeface="+mn-lt"/>
              </a:rPr>
              <a:t>OR</a:t>
            </a:r>
            <a:r>
              <a:rPr lang="en-US" sz="1100" dirty="0">
                <a:latin typeface="+mn-lt"/>
              </a:rPr>
              <a:t> use their Interactive Voice Response system at 347-506-1835</a:t>
            </a:r>
          </a:p>
          <a:p>
            <a:pPr marL="0" indent="0">
              <a:buFont typeface="Arial" pitchFamily="34" charset="0"/>
              <a:buNone/>
            </a:pPr>
            <a:endParaRPr lang="en-US" sz="110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100" dirty="0">
                <a:latin typeface="+mn-lt"/>
              </a:rPr>
              <a:t>Remember, your enrollment for the current year does </a:t>
            </a:r>
            <a:r>
              <a:rPr lang="en-US" sz="1100" b="1" u="sng" dirty="0">
                <a:latin typeface="+mn-lt"/>
              </a:rPr>
              <a:t>NOT</a:t>
            </a:r>
            <a:r>
              <a:rPr lang="en-US" sz="1100" dirty="0">
                <a:latin typeface="+mn-lt"/>
              </a:rPr>
              <a:t> carry over, so you </a:t>
            </a:r>
            <a:r>
              <a:rPr lang="en-US" sz="1100" b="1" u="sng" dirty="0">
                <a:latin typeface="+mn-lt"/>
              </a:rPr>
              <a:t>must</a:t>
            </a:r>
            <a:r>
              <a:rPr lang="en-US" sz="1100" dirty="0">
                <a:latin typeface="+mn-lt"/>
              </a:rPr>
              <a:t> re-enroll every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62FA1-15BC-4349-83DD-D3E16D41908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470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1100" dirty="0">
                <a:solidFill>
                  <a:prstClr val="black"/>
                </a:solidFill>
              </a:rPr>
              <a:t>The Deferred Compensation Program helps supplement your existing retirement and/or pension benefits by allowing you to save and invest pre-tax money through the convenience of automatic payroll deductions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lang="en-US" sz="1100" dirty="0">
              <a:solidFill>
                <a:prstClr val="black"/>
              </a:solidFill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1100" dirty="0">
                <a:solidFill>
                  <a:prstClr val="black"/>
                </a:solidFill>
              </a:rPr>
              <a:t>At any time, you can enroll and/or adjust the amount of your deductions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lang="en-US" sz="1100" dirty="0">
              <a:solidFill>
                <a:prstClr val="black"/>
              </a:solidFill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1100" dirty="0">
                <a:solidFill>
                  <a:prstClr val="black"/>
                </a:solidFill>
              </a:rPr>
              <a:t>Additional information on the Deferred Compensation Program is available on the dedicated open enrollment site, but you will need to go to </a:t>
            </a:r>
            <a:r>
              <a:rPr lang="en-US" sz="1100">
                <a:solidFill>
                  <a:prstClr val="black"/>
                </a:solidFill>
              </a:rPr>
              <a:t>the Empower website </a:t>
            </a:r>
            <a:r>
              <a:rPr lang="en-US" sz="1100" dirty="0">
                <a:solidFill>
                  <a:prstClr val="black"/>
                </a:solidFill>
              </a:rPr>
              <a:t>if you’re interested in enrolling in the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62FA1-15BC-4349-83DD-D3E16D41908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881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 algn="l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</a:rPr>
              <a:t>The 529 College Savings Program is an investment account with no minimum investment amount that you can use for higher-education savings for your child, grandchild, friend, or even yourself</a:t>
            </a:r>
          </a:p>
          <a:p>
            <a:pPr marL="285750" lvl="0" indent="-285750" algn="l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1100" dirty="0">
              <a:solidFill>
                <a:prstClr val="black"/>
              </a:solidFill>
            </a:endParaRPr>
          </a:p>
          <a:p>
            <a:pPr marL="285750" lvl="0" indent="-285750" algn="l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</a:rPr>
              <a:t>You contribute to the 529 account on a post-tax basis via direct deposit from your paycheck and the money grows tax-deferred from federal </a:t>
            </a:r>
            <a:r>
              <a:rPr lang="en-US" sz="1100" b="1" u="sng" dirty="0">
                <a:solidFill>
                  <a:prstClr val="black"/>
                </a:solidFill>
              </a:rPr>
              <a:t>and</a:t>
            </a:r>
            <a:r>
              <a:rPr lang="en-US" sz="1100" dirty="0">
                <a:solidFill>
                  <a:prstClr val="black"/>
                </a:solidFill>
              </a:rPr>
              <a:t> state income taxes</a:t>
            </a:r>
          </a:p>
          <a:p>
            <a:pPr marL="285750" lvl="0" indent="-285750" algn="l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1100" dirty="0">
              <a:solidFill>
                <a:prstClr val="black"/>
              </a:solidFill>
            </a:endParaRPr>
          </a:p>
          <a:p>
            <a:pPr marL="285750" lvl="0" indent="-285750" algn="l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</a:rPr>
              <a:t>You can enroll in the 529 College Savings Program at </a:t>
            </a:r>
            <a:r>
              <a:rPr lang="en-US" sz="1100" b="1" u="sng" dirty="0">
                <a:solidFill>
                  <a:prstClr val="black"/>
                </a:solidFill>
              </a:rPr>
              <a:t>any time</a:t>
            </a:r>
            <a:r>
              <a:rPr lang="en-US" sz="1100" dirty="0">
                <a:solidFill>
                  <a:prstClr val="black"/>
                </a:solidFill>
              </a:rPr>
              <a:t> by visiting the New York 529 website </a:t>
            </a:r>
            <a:r>
              <a:rPr lang="en-US" sz="1100" b="1" u="sng" dirty="0">
                <a:solidFill>
                  <a:prstClr val="black"/>
                </a:solidFill>
              </a:rPr>
              <a:t>or</a:t>
            </a:r>
            <a:r>
              <a:rPr lang="en-US" sz="1100" dirty="0">
                <a:solidFill>
                  <a:prstClr val="black"/>
                </a:solidFill>
              </a:rPr>
              <a:t> calling 800-420-8580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62FA1-15BC-4349-83DD-D3E16D41908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578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prstClr val="black"/>
                </a:solidFill>
              </a:rPr>
              <a:t>The commuter benefit program allows you to set aside money on a pre-tax basis through automatic payroll deductions for commuting expenses for you and your family, up to specific limits as established by the IRS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100" dirty="0">
              <a:solidFill>
                <a:prstClr val="black"/>
              </a:solidFill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prstClr val="black"/>
                </a:solidFill>
              </a:rPr>
              <a:t>You may enroll at any time via the HealthEquity/WageWorks website </a:t>
            </a:r>
            <a:r>
              <a:rPr lang="en-US" sz="1100" b="1" u="sng" dirty="0">
                <a:solidFill>
                  <a:prstClr val="black"/>
                </a:solidFill>
              </a:rPr>
              <a:t>or</a:t>
            </a:r>
            <a:r>
              <a:rPr lang="en-US" sz="1100" dirty="0">
                <a:solidFill>
                  <a:prstClr val="black"/>
                </a:solidFill>
              </a:rPr>
              <a:t> by contacting them at 877-924-3967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262FA1-15BC-4349-83DD-D3E16D4190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9440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To ensure the timely receipt and processing of your open enrollment request, here are some additional resources and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62FA1-15BC-4349-83DD-D3E16D41908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27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+mn-lt"/>
              </a:rPr>
              <a:t>You </a:t>
            </a:r>
            <a:r>
              <a:rPr lang="en-US" sz="1100" b="1" u="sng" dirty="0">
                <a:latin typeface="+mn-lt"/>
              </a:rPr>
              <a:t>MUST</a:t>
            </a:r>
            <a:r>
              <a:rPr lang="en-US" sz="1100" dirty="0">
                <a:latin typeface="+mn-lt"/>
              </a:rPr>
              <a:t> submit your open enrollment/change forms </a:t>
            </a:r>
            <a:r>
              <a:rPr lang="en-US" sz="1100" b="1" u="sng" dirty="0">
                <a:latin typeface="+mn-lt"/>
              </a:rPr>
              <a:t>AND</a:t>
            </a:r>
            <a:r>
              <a:rPr lang="en-US" sz="1100" dirty="0">
                <a:latin typeface="+mn-lt"/>
              </a:rPr>
              <a:t> any required supporting documentation by the end of your respective open enrollment period via email to </a:t>
            </a:r>
            <a:r>
              <a:rPr lang="en-US" sz="1100" dirty="0">
                <a:solidFill>
                  <a:schemeClr val="bg1"/>
                </a:solidFill>
                <a:latin typeface="+mn-lt"/>
              </a:rPr>
              <a:t>bsc-benefits@mtabsc.org </a:t>
            </a:r>
            <a:r>
              <a:rPr lang="en-US" sz="1100" b="1" u="sng" dirty="0">
                <a:solidFill>
                  <a:schemeClr val="bg1"/>
                </a:solidFill>
                <a:latin typeface="+mn-lt"/>
              </a:rPr>
              <a:t>OR</a:t>
            </a:r>
            <a:r>
              <a:rPr lang="en-US" sz="1100" dirty="0">
                <a:solidFill>
                  <a:schemeClr val="bg1"/>
                </a:solidFill>
                <a:latin typeface="+mn-lt"/>
              </a:rPr>
              <a:t> via fax to 212-852-8700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bg1"/>
              </a:solidFill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+mn-lt"/>
              </a:rPr>
              <a:t>You can visit the dedicated open enrollment informational site at www.mymta.info/openenrollment to access the open enrollment package and open enrollment forms specific to your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62FA1-15BC-4349-83DD-D3E16D41908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149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latin typeface="+mn-lt"/>
              </a:rPr>
              <a:t>Please note - the MTA BSC can </a:t>
            </a:r>
            <a:r>
              <a:rPr lang="en-US" sz="1100" b="1" u="sng" dirty="0">
                <a:latin typeface="+mn-lt"/>
              </a:rPr>
              <a:t>only</a:t>
            </a:r>
            <a:r>
              <a:rPr lang="en-US" sz="1100" dirty="0">
                <a:latin typeface="+mn-lt"/>
              </a:rPr>
              <a:t> accept the specific file types listed in this slide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100" dirty="0">
              <a:solidFill>
                <a:schemeClr val="bg1"/>
              </a:solidFill>
              <a:latin typeface="+mn-lt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chemeClr val="bg1"/>
                </a:solidFill>
                <a:latin typeface="+mn-lt"/>
              </a:rPr>
              <a:t>Any open enrollment/change forms or supporting documentation submitted in a file type that is unacceptable as listed here, will </a:t>
            </a:r>
            <a:r>
              <a:rPr lang="en-US" sz="1100" b="1" u="sng" dirty="0">
                <a:solidFill>
                  <a:schemeClr val="bg1"/>
                </a:solidFill>
                <a:latin typeface="+mn-lt"/>
              </a:rPr>
              <a:t>not</a:t>
            </a:r>
            <a:r>
              <a:rPr lang="en-US" sz="1100" dirty="0">
                <a:solidFill>
                  <a:schemeClr val="bg1"/>
                </a:solidFill>
                <a:latin typeface="+mn-lt"/>
              </a:rPr>
              <a:t> be processed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100" dirty="0">
              <a:solidFill>
                <a:schemeClr val="bg1"/>
              </a:solidFill>
              <a:latin typeface="+mn-lt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chemeClr val="bg1"/>
                </a:solidFill>
                <a:latin typeface="+mn-lt"/>
              </a:rPr>
              <a:t>Remember, the </a:t>
            </a:r>
            <a:r>
              <a:rPr lang="en-US" sz="1100" i="1" u="sng" dirty="0">
                <a:solidFill>
                  <a:schemeClr val="bg1"/>
                </a:solidFill>
                <a:latin typeface="+mn-lt"/>
              </a:rPr>
              <a:t>preferred</a:t>
            </a:r>
            <a:r>
              <a:rPr lang="en-US" sz="1100" dirty="0">
                <a:solidFill>
                  <a:schemeClr val="bg1"/>
                </a:solidFill>
                <a:latin typeface="+mn-lt"/>
              </a:rPr>
              <a:t> file format is Adobe 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62FA1-15BC-4349-83DD-D3E16D41908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681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latin typeface="+mn-lt"/>
              </a:rPr>
              <a:t>You can contact the MTA BSC Team, </a:t>
            </a:r>
            <a:r>
              <a:rPr lang="en-US" sz="1100" dirty="0">
                <a:solidFill>
                  <a:schemeClr val="bg1"/>
                </a:solidFill>
                <a:latin typeface="+mn-lt"/>
              </a:rPr>
              <a:t>8:30 a.m. - 5 p.m., Monday – Friday at 646-376-0123 </a:t>
            </a:r>
            <a:r>
              <a:rPr lang="en-US" sz="1100" b="1" u="sng" dirty="0">
                <a:solidFill>
                  <a:schemeClr val="bg1"/>
                </a:solidFill>
                <a:latin typeface="+mn-lt"/>
              </a:rPr>
              <a:t>or</a:t>
            </a:r>
            <a:r>
              <a:rPr lang="en-US" sz="1100" dirty="0">
                <a:solidFill>
                  <a:schemeClr val="bg1"/>
                </a:solidFill>
                <a:latin typeface="+mn-lt"/>
              </a:rPr>
              <a:t> via email at bscservice@mtabsc.org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solidFill>
                <a:schemeClr val="bg1"/>
              </a:solidFill>
              <a:latin typeface="+mn-lt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chemeClr val="bg1"/>
                </a:solidFill>
                <a:latin typeface="+mn-lt"/>
              </a:rPr>
              <a:t>If contacting us via telephone, please ensure to have your BSC ID# handy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solidFill>
                <a:schemeClr val="bg1"/>
              </a:solidFill>
              <a:latin typeface="+mn-lt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chemeClr val="bg1"/>
                </a:solidFill>
                <a:latin typeface="+mn-lt"/>
              </a:rPr>
              <a:t>If sending us an email, please remember to include your full name and BSC ID# within the body of the email and to also indicate your BSC ID# on </a:t>
            </a:r>
            <a:r>
              <a:rPr lang="en-US" sz="1100" b="1" u="sng" dirty="0">
                <a:solidFill>
                  <a:schemeClr val="bg1"/>
                </a:solidFill>
                <a:latin typeface="+mn-lt"/>
              </a:rPr>
              <a:t>every</a:t>
            </a:r>
            <a:r>
              <a:rPr lang="en-US" sz="1100" dirty="0">
                <a:solidFill>
                  <a:schemeClr val="bg1"/>
                </a:solidFill>
                <a:latin typeface="+mn-lt"/>
              </a:rPr>
              <a:t> page of any documents you attach to the email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100" dirty="0">
              <a:solidFill>
                <a:schemeClr val="bg1"/>
              </a:solidFill>
              <a:latin typeface="+mn-lt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chemeClr val="bg1"/>
                </a:solidFill>
                <a:latin typeface="+mn-lt"/>
              </a:rPr>
              <a:t>Thank you for your time in learning more about the MTA’s annual benefits open enrollment period and the options available to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62FA1-15BC-4349-83DD-D3E16D41908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20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Let’s get started!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62FA1-15BC-4349-83DD-D3E16D4190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49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+mn-lt"/>
              </a:rPr>
              <a:t>Did you know you can view your benefits information on the My MTA Portal?</a:t>
            </a:r>
          </a:p>
          <a:p>
            <a:endParaRPr lang="en-US" sz="1100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+mn-lt"/>
              </a:rPr>
              <a:t>Let’s take a closer look! By clicking on the “My Benefits” tile, it will allow you to view the following information by clicking each tile: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262FA1-15BC-4349-83DD-D3E16D4190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736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100" dirty="0">
                <a:latin typeface="+mn-lt"/>
              </a:rPr>
              <a:t>-Benefits Summary</a:t>
            </a:r>
          </a:p>
          <a:p>
            <a:pPr marL="0" indent="0">
              <a:buFontTx/>
              <a:buNone/>
            </a:pPr>
            <a:r>
              <a:rPr lang="en-US" sz="1100" dirty="0">
                <a:latin typeface="+mn-lt"/>
              </a:rPr>
              <a:t>-Dependent/Beneficiary Coverage</a:t>
            </a:r>
          </a:p>
          <a:p>
            <a:pPr marL="0" indent="0">
              <a:buFontTx/>
              <a:buNone/>
            </a:pPr>
            <a:r>
              <a:rPr lang="en-US" sz="1100" dirty="0">
                <a:latin typeface="+mn-lt"/>
              </a:rPr>
              <a:t>-FMLA requests and status info</a:t>
            </a:r>
          </a:p>
          <a:p>
            <a:pPr marL="0" indent="0">
              <a:buFontTx/>
              <a:buNone/>
            </a:pPr>
            <a:r>
              <a:rPr lang="en-US" sz="1100" dirty="0">
                <a:latin typeface="+mn-lt"/>
              </a:rPr>
              <a:t>-Health Care Dependent Summary</a:t>
            </a:r>
          </a:p>
          <a:p>
            <a:pPr marL="0" indent="0">
              <a:buFontTx/>
              <a:buNone/>
            </a:pPr>
            <a:endParaRPr lang="en-US" sz="1100" dirty="0">
              <a:latin typeface="+mn-lt"/>
            </a:endParaRPr>
          </a:p>
          <a:p>
            <a:pPr marL="0" indent="0">
              <a:buFontTx/>
              <a:buNone/>
            </a:pPr>
            <a:r>
              <a:rPr lang="en-US" sz="1100" dirty="0">
                <a:latin typeface="+mn-lt"/>
              </a:rPr>
              <a:t>Just to name a few options…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262FA1-15BC-4349-83DD-D3E16D4190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856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>
                <a:latin typeface="+mn-lt"/>
              </a:rPr>
              <a:t>Clicking on the My Self-Service tile will allow you to view and update your personal information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262FA1-15BC-4349-83DD-D3E16D4190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864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The “My Personal Information” option will allow you to view and update personal information such as your address.</a:t>
            </a:r>
          </a:p>
          <a:p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All you have to do is click on the Addresses ribbon on the left-hand side of the page and follow the step-by-step instructions that are presented to you.</a:t>
            </a:r>
          </a:p>
          <a:p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REMEMBER, it’s critical that you keep your personal information UPDATED!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262FA1-15BC-4349-83DD-D3E16D4190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95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62FA1-15BC-4349-83DD-D3E16D4190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19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D3DA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ED42-B4C1-4241-BB15-E91639F106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879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C9F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ED42-B4C1-4241-BB15-E91639F106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158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CDD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ED42-B4C1-4241-BB15-E91639F106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600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CCE7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ED42-B4C1-4241-BB15-E91639F106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90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ED42-B4C1-4241-BB15-E91639F106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392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7" y="6610351"/>
            <a:ext cx="15544800" cy="2043113"/>
          </a:xfrm>
        </p:spPr>
        <p:txBody>
          <a:bodyPr anchor="t"/>
          <a:lstStyle>
            <a:lvl1pPr algn="l">
              <a:defRPr sz="712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7" y="4360070"/>
            <a:ext cx="15544800" cy="2250281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370" indent="0">
              <a:buNone/>
              <a:defRPr sz="3225">
                <a:solidFill>
                  <a:schemeClr val="tx1">
                    <a:tint val="75000"/>
                  </a:schemeClr>
                </a:solidFill>
              </a:defRPr>
            </a:lvl2pPr>
            <a:lvl3pPr marL="1632741" indent="0">
              <a:buNone/>
              <a:defRPr sz="2850">
                <a:solidFill>
                  <a:schemeClr val="tx1">
                    <a:tint val="75000"/>
                  </a:schemeClr>
                </a:solidFill>
              </a:defRPr>
            </a:lvl3pPr>
            <a:lvl4pPr marL="2449111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4pPr>
            <a:lvl5pPr marL="3265482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5pPr>
            <a:lvl6pPr marL="4081852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6pPr>
            <a:lvl7pPr marL="4898222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7pPr>
            <a:lvl8pPr marL="5714592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8pPr>
            <a:lvl9pPr marL="6530962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ED42-B4C1-4241-BB15-E91639F106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545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8534401"/>
            <a:ext cx="12192000" cy="24143495"/>
          </a:xfrm>
        </p:spPr>
        <p:txBody>
          <a:bodyPr/>
          <a:lstStyle>
            <a:lvl1pPr>
              <a:defRPr sz="5024"/>
            </a:lvl1pPr>
            <a:lvl2pPr>
              <a:defRPr sz="4274"/>
            </a:lvl2pPr>
            <a:lvl3pPr>
              <a:defRPr sz="3600"/>
            </a:lvl3pPr>
            <a:lvl4pPr>
              <a:defRPr sz="3225"/>
            </a:lvl4pPr>
            <a:lvl5pPr>
              <a:defRPr sz="3225"/>
            </a:lvl5pPr>
            <a:lvl6pPr>
              <a:defRPr sz="3225"/>
            </a:lvl6pPr>
            <a:lvl7pPr>
              <a:defRPr sz="3225"/>
            </a:lvl7pPr>
            <a:lvl8pPr>
              <a:defRPr sz="3225"/>
            </a:lvl8pPr>
            <a:lvl9pPr>
              <a:defRPr sz="32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68401" y="8534401"/>
            <a:ext cx="12192000" cy="24143495"/>
          </a:xfrm>
        </p:spPr>
        <p:txBody>
          <a:bodyPr/>
          <a:lstStyle>
            <a:lvl1pPr>
              <a:defRPr sz="5024"/>
            </a:lvl1pPr>
            <a:lvl2pPr>
              <a:defRPr sz="4274"/>
            </a:lvl2pPr>
            <a:lvl3pPr>
              <a:defRPr sz="3600"/>
            </a:lvl3pPr>
            <a:lvl4pPr>
              <a:defRPr sz="3225"/>
            </a:lvl4pPr>
            <a:lvl5pPr>
              <a:defRPr sz="3225"/>
            </a:lvl5pPr>
            <a:lvl6pPr>
              <a:defRPr sz="3225"/>
            </a:lvl6pPr>
            <a:lvl7pPr>
              <a:defRPr sz="3225"/>
            </a:lvl7pPr>
            <a:lvl8pPr>
              <a:defRPr sz="3225"/>
            </a:lvl8pPr>
            <a:lvl9pPr>
              <a:defRPr sz="32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ED42-B4C1-4241-BB15-E91639F106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977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4274" b="1"/>
            </a:lvl1pPr>
            <a:lvl2pPr marL="816370" indent="0">
              <a:buNone/>
              <a:defRPr sz="3600" b="1"/>
            </a:lvl2pPr>
            <a:lvl3pPr marL="1632741" indent="0">
              <a:buNone/>
              <a:defRPr sz="3225" b="1"/>
            </a:lvl3pPr>
            <a:lvl4pPr marL="2449111" indent="0">
              <a:buNone/>
              <a:defRPr sz="2850" b="1"/>
            </a:lvl4pPr>
            <a:lvl5pPr marL="3265482" indent="0">
              <a:buNone/>
              <a:defRPr sz="2850" b="1"/>
            </a:lvl5pPr>
            <a:lvl6pPr marL="4081852" indent="0">
              <a:buNone/>
              <a:defRPr sz="2850" b="1"/>
            </a:lvl6pPr>
            <a:lvl7pPr marL="4898222" indent="0">
              <a:buNone/>
              <a:defRPr sz="2850" b="1"/>
            </a:lvl7pPr>
            <a:lvl8pPr marL="5714592" indent="0">
              <a:buNone/>
              <a:defRPr sz="2850" b="1"/>
            </a:lvl8pPr>
            <a:lvl9pPr marL="6530962" indent="0">
              <a:buNone/>
              <a:defRPr sz="28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4274"/>
            </a:lvl1pPr>
            <a:lvl2pPr>
              <a:defRPr sz="3600"/>
            </a:lvl2pPr>
            <a:lvl3pPr>
              <a:defRPr sz="3225"/>
            </a:lvl3pPr>
            <a:lvl4pPr>
              <a:defRPr sz="2850"/>
            </a:lvl4pPr>
            <a:lvl5pPr>
              <a:defRPr sz="2850"/>
            </a:lvl5pPr>
            <a:lvl6pPr>
              <a:defRPr sz="2850"/>
            </a:lvl6pPr>
            <a:lvl7pPr>
              <a:defRPr sz="2850"/>
            </a:lvl7pPr>
            <a:lvl8pPr>
              <a:defRPr sz="2850"/>
            </a:lvl8pPr>
            <a:lvl9pPr>
              <a:defRPr sz="28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2" y="2302670"/>
            <a:ext cx="8083551" cy="959643"/>
          </a:xfrm>
        </p:spPr>
        <p:txBody>
          <a:bodyPr anchor="b"/>
          <a:lstStyle>
            <a:lvl1pPr marL="0" indent="0">
              <a:buNone/>
              <a:defRPr sz="4274" b="1"/>
            </a:lvl1pPr>
            <a:lvl2pPr marL="816370" indent="0">
              <a:buNone/>
              <a:defRPr sz="3600" b="1"/>
            </a:lvl2pPr>
            <a:lvl3pPr marL="1632741" indent="0">
              <a:buNone/>
              <a:defRPr sz="3225" b="1"/>
            </a:lvl3pPr>
            <a:lvl4pPr marL="2449111" indent="0">
              <a:buNone/>
              <a:defRPr sz="2850" b="1"/>
            </a:lvl4pPr>
            <a:lvl5pPr marL="3265482" indent="0">
              <a:buNone/>
              <a:defRPr sz="2850" b="1"/>
            </a:lvl5pPr>
            <a:lvl6pPr marL="4081852" indent="0">
              <a:buNone/>
              <a:defRPr sz="2850" b="1"/>
            </a:lvl6pPr>
            <a:lvl7pPr marL="4898222" indent="0">
              <a:buNone/>
              <a:defRPr sz="2850" b="1"/>
            </a:lvl7pPr>
            <a:lvl8pPr marL="5714592" indent="0">
              <a:buNone/>
              <a:defRPr sz="2850" b="1"/>
            </a:lvl8pPr>
            <a:lvl9pPr marL="6530962" indent="0">
              <a:buNone/>
              <a:defRPr sz="28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2" y="3262313"/>
            <a:ext cx="8083551" cy="5926932"/>
          </a:xfrm>
        </p:spPr>
        <p:txBody>
          <a:bodyPr/>
          <a:lstStyle>
            <a:lvl1pPr>
              <a:defRPr sz="4274"/>
            </a:lvl1pPr>
            <a:lvl2pPr>
              <a:defRPr sz="3600"/>
            </a:lvl2pPr>
            <a:lvl3pPr>
              <a:defRPr sz="3225"/>
            </a:lvl3pPr>
            <a:lvl4pPr>
              <a:defRPr sz="2850"/>
            </a:lvl4pPr>
            <a:lvl5pPr>
              <a:defRPr sz="2850"/>
            </a:lvl5pPr>
            <a:lvl6pPr>
              <a:defRPr sz="2850"/>
            </a:lvl6pPr>
            <a:lvl7pPr>
              <a:defRPr sz="2850"/>
            </a:lvl7pPr>
            <a:lvl8pPr>
              <a:defRPr sz="2850"/>
            </a:lvl8pPr>
            <a:lvl9pPr>
              <a:defRPr sz="28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ED42-B4C1-4241-BB15-E91639F106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80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ED42-B4C1-4241-BB15-E91639F106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67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ED42-B4C1-4241-BB15-E91639F106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93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1" y="409576"/>
            <a:ext cx="10223500" cy="8779670"/>
          </a:xfrm>
        </p:spPr>
        <p:txBody>
          <a:bodyPr/>
          <a:lstStyle>
            <a:lvl1pPr>
              <a:defRPr sz="5699"/>
            </a:lvl1pPr>
            <a:lvl2pPr>
              <a:defRPr sz="5024"/>
            </a:lvl2pPr>
            <a:lvl3pPr>
              <a:defRPr sz="4274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2" y="2152651"/>
            <a:ext cx="6016626" cy="7036595"/>
          </a:xfrm>
        </p:spPr>
        <p:txBody>
          <a:bodyPr/>
          <a:lstStyle>
            <a:lvl1pPr marL="0" indent="0">
              <a:buNone/>
              <a:defRPr sz="2475"/>
            </a:lvl1pPr>
            <a:lvl2pPr marL="816370" indent="0">
              <a:buNone/>
              <a:defRPr sz="2175"/>
            </a:lvl2pPr>
            <a:lvl3pPr marL="1632741" indent="0">
              <a:buNone/>
              <a:defRPr sz="1800"/>
            </a:lvl3pPr>
            <a:lvl4pPr marL="2449111" indent="0">
              <a:buNone/>
              <a:defRPr sz="1575"/>
            </a:lvl4pPr>
            <a:lvl5pPr marL="3265482" indent="0">
              <a:buNone/>
              <a:defRPr sz="1575"/>
            </a:lvl5pPr>
            <a:lvl6pPr marL="4081852" indent="0">
              <a:buNone/>
              <a:defRPr sz="1575"/>
            </a:lvl6pPr>
            <a:lvl7pPr marL="4898222" indent="0">
              <a:buNone/>
              <a:defRPr sz="1575"/>
            </a:lvl7pPr>
            <a:lvl8pPr marL="5714592" indent="0">
              <a:buNone/>
              <a:defRPr sz="1575"/>
            </a:lvl8pPr>
            <a:lvl9pPr marL="6530962" indent="0">
              <a:buNone/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ED42-B4C1-4241-BB15-E91639F106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44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5699"/>
            </a:lvl1pPr>
            <a:lvl2pPr marL="816370" indent="0">
              <a:buNone/>
              <a:defRPr sz="5024"/>
            </a:lvl2pPr>
            <a:lvl3pPr marL="1632741" indent="0">
              <a:buNone/>
              <a:defRPr sz="4274"/>
            </a:lvl3pPr>
            <a:lvl4pPr marL="2449111" indent="0">
              <a:buNone/>
              <a:defRPr sz="3600"/>
            </a:lvl4pPr>
            <a:lvl5pPr marL="3265482" indent="0">
              <a:buNone/>
              <a:defRPr sz="3600"/>
            </a:lvl5pPr>
            <a:lvl6pPr marL="4081852" indent="0">
              <a:buNone/>
              <a:defRPr sz="3600"/>
            </a:lvl6pPr>
            <a:lvl7pPr marL="4898222" indent="0">
              <a:buNone/>
              <a:defRPr sz="3600"/>
            </a:lvl7pPr>
            <a:lvl8pPr marL="5714592" indent="0">
              <a:buNone/>
              <a:defRPr sz="3600"/>
            </a:lvl8pPr>
            <a:lvl9pPr marL="6530962" indent="0">
              <a:buNone/>
              <a:defRPr sz="3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475"/>
            </a:lvl1pPr>
            <a:lvl2pPr marL="816370" indent="0">
              <a:buNone/>
              <a:defRPr sz="2175"/>
            </a:lvl2pPr>
            <a:lvl3pPr marL="1632741" indent="0">
              <a:buNone/>
              <a:defRPr sz="1800"/>
            </a:lvl3pPr>
            <a:lvl4pPr marL="2449111" indent="0">
              <a:buNone/>
              <a:defRPr sz="1575"/>
            </a:lvl4pPr>
            <a:lvl5pPr marL="3265482" indent="0">
              <a:buNone/>
              <a:defRPr sz="1575"/>
            </a:lvl5pPr>
            <a:lvl6pPr marL="4081852" indent="0">
              <a:buNone/>
              <a:defRPr sz="1575"/>
            </a:lvl6pPr>
            <a:lvl7pPr marL="4898222" indent="0">
              <a:buNone/>
              <a:defRPr sz="1575"/>
            </a:lvl7pPr>
            <a:lvl8pPr marL="5714592" indent="0">
              <a:buNone/>
              <a:defRPr sz="1575"/>
            </a:lvl8pPr>
            <a:lvl9pPr marL="6530962" indent="0">
              <a:buNone/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ED42-B4C1-4241-BB15-E91639F106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630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ED42-B4C1-4241-BB15-E91639F106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921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1464470"/>
            <a:ext cx="6172200" cy="31213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1464470"/>
            <a:ext cx="18211800" cy="31213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ED42-B4C1-4241-BB15-E91639F106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4548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207010"/>
            <a:ext cx="15544800" cy="1356082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5024" b="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374776" y="2563092"/>
            <a:ext cx="15541624" cy="70603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8295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bg>
      <p:bgPr>
        <a:solidFill>
          <a:srgbClr val="7D3F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85984" y="683422"/>
            <a:ext cx="16916041" cy="8898731"/>
          </a:xfrm>
        </p:spPr>
        <p:txBody>
          <a:bodyPr anchor="ctr" anchorCtr="1"/>
          <a:lstStyle>
            <a:lvl1pPr marL="0" indent="0" algn="ctr">
              <a:buFontTx/>
              <a:buNone/>
              <a:tabLst>
                <a:tab pos="2310557" algn="l"/>
              </a:tabLst>
              <a:defRPr sz="13873" b="1">
                <a:solidFill>
                  <a:schemeClr val="bg1"/>
                </a:solidFill>
                <a:latin typeface="Domaine Display Bold" panose="020A0803080505060203" pitchFamily="18" charset="0"/>
                <a:ea typeface="Domaine Display Bold" panose="020A0803080505060203" pitchFamily="18" charset="0"/>
                <a:cs typeface="Domaine Display Bold" panose="020A0803080505060203" pitchFamily="18" charset="0"/>
              </a:defRPr>
            </a:lvl1pPr>
            <a:lvl2pPr marL="0" indent="0" algn="ctr">
              <a:spcBef>
                <a:spcPts val="3461"/>
              </a:spcBef>
              <a:buFontTx/>
              <a:buNone/>
              <a:tabLst>
                <a:tab pos="2310557" algn="l"/>
              </a:tabLst>
              <a:defRPr sz="2700">
                <a:solidFill>
                  <a:schemeClr val="bg1"/>
                </a:solidFill>
              </a:defRPr>
            </a:lvl2pPr>
            <a:lvl3pPr marL="0" indent="0" algn="ctr">
              <a:buFontTx/>
              <a:buNone/>
              <a:tabLst>
                <a:tab pos="2310557" algn="l"/>
              </a:tabLst>
              <a:defRPr sz="3824"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tabLst>
                <a:tab pos="2310557" algn="l"/>
              </a:tabLst>
              <a:defRPr sz="3824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tabLst>
                <a:tab pos="2310557" algn="l"/>
              </a:tabLst>
              <a:defRPr sz="3824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Divider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685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Logo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53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217728" tIns="108864" rIns="217728" bIns="108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217728" tIns="108864" rIns="217728" bIns="10886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1" y="9534526"/>
            <a:ext cx="4267200" cy="547688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l">
              <a:defRPr sz="21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21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21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3ED42-B4C1-4241-BB15-E91639F106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39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1632741" rtl="0" eaLnBrk="1" latinLnBrk="0" hangingPunct="1">
        <a:spcBef>
          <a:spcPct val="0"/>
        </a:spcBef>
        <a:buNone/>
        <a:defRPr sz="78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278" indent="-612278" algn="l" defTabSz="1632741" rtl="0" eaLnBrk="1" latinLnBrk="0" hangingPunct="1">
        <a:spcBef>
          <a:spcPct val="20000"/>
        </a:spcBef>
        <a:buFont typeface="Arial" panose="020B0604020202020204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1pPr>
      <a:lvl2pPr marL="1326602" indent="-510231" algn="l" defTabSz="1632741" rtl="0" eaLnBrk="1" latinLnBrk="0" hangingPunct="1">
        <a:spcBef>
          <a:spcPct val="20000"/>
        </a:spcBef>
        <a:buFont typeface="Arial" panose="020B0604020202020204" pitchFamily="34" charset="0"/>
        <a:buChar char="–"/>
        <a:defRPr sz="5024" kern="1200">
          <a:solidFill>
            <a:schemeClr val="tx1"/>
          </a:solidFill>
          <a:latin typeface="+mn-lt"/>
          <a:ea typeface="+mn-ea"/>
          <a:cs typeface="+mn-cs"/>
        </a:defRPr>
      </a:lvl2pPr>
      <a:lvl3pPr marL="2040926" indent="-408185" algn="l" defTabSz="1632741" rtl="0" eaLnBrk="1" latinLnBrk="0" hangingPunct="1">
        <a:spcBef>
          <a:spcPct val="20000"/>
        </a:spcBef>
        <a:buFont typeface="Arial" panose="020B0604020202020204" pitchFamily="34" charset="0"/>
        <a:buChar char="•"/>
        <a:defRPr sz="4274" kern="1200">
          <a:solidFill>
            <a:schemeClr val="tx1"/>
          </a:solidFill>
          <a:latin typeface="+mn-lt"/>
          <a:ea typeface="+mn-ea"/>
          <a:cs typeface="+mn-cs"/>
        </a:defRPr>
      </a:lvl3pPr>
      <a:lvl4pPr marL="2857296" indent="-408185" algn="l" defTabSz="1632741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66" indent="-408185" algn="l" defTabSz="1632741" rtl="0" eaLnBrk="1" latinLnBrk="0" hangingPunct="1">
        <a:spcBef>
          <a:spcPct val="20000"/>
        </a:spcBef>
        <a:buFont typeface="Arial" panose="020B0604020202020204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37" indent="-408185" algn="l" defTabSz="1632741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07" indent="-408185" algn="l" defTabSz="1632741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778" indent="-408185" algn="l" defTabSz="1632741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48" indent="-408185" algn="l" defTabSz="1632741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741" rtl="0" eaLnBrk="1" latinLnBrk="0" hangingPunct="1">
        <a:defRPr sz="3225" kern="1200">
          <a:solidFill>
            <a:schemeClr val="tx1"/>
          </a:solidFill>
          <a:latin typeface="+mn-lt"/>
          <a:ea typeface="+mn-ea"/>
          <a:cs typeface="+mn-cs"/>
        </a:defRPr>
      </a:lvl1pPr>
      <a:lvl2pPr marL="816370" algn="l" defTabSz="1632741" rtl="0" eaLnBrk="1" latinLnBrk="0" hangingPunct="1">
        <a:defRPr sz="3225" kern="1200">
          <a:solidFill>
            <a:schemeClr val="tx1"/>
          </a:solidFill>
          <a:latin typeface="+mn-lt"/>
          <a:ea typeface="+mn-ea"/>
          <a:cs typeface="+mn-cs"/>
        </a:defRPr>
      </a:lvl2pPr>
      <a:lvl3pPr marL="1632741" algn="l" defTabSz="1632741" rtl="0" eaLnBrk="1" latinLnBrk="0" hangingPunct="1">
        <a:defRPr sz="3225" kern="1200">
          <a:solidFill>
            <a:schemeClr val="tx1"/>
          </a:solidFill>
          <a:latin typeface="+mn-lt"/>
          <a:ea typeface="+mn-ea"/>
          <a:cs typeface="+mn-cs"/>
        </a:defRPr>
      </a:lvl3pPr>
      <a:lvl4pPr marL="2449111" algn="l" defTabSz="1632741" rtl="0" eaLnBrk="1" latinLnBrk="0" hangingPunct="1">
        <a:defRPr sz="3225" kern="1200">
          <a:solidFill>
            <a:schemeClr val="tx1"/>
          </a:solidFill>
          <a:latin typeface="+mn-lt"/>
          <a:ea typeface="+mn-ea"/>
          <a:cs typeface="+mn-cs"/>
        </a:defRPr>
      </a:lvl4pPr>
      <a:lvl5pPr marL="3265482" algn="l" defTabSz="1632741" rtl="0" eaLnBrk="1" latinLnBrk="0" hangingPunct="1">
        <a:defRPr sz="3225" kern="1200">
          <a:solidFill>
            <a:schemeClr val="tx1"/>
          </a:solidFill>
          <a:latin typeface="+mn-lt"/>
          <a:ea typeface="+mn-ea"/>
          <a:cs typeface="+mn-cs"/>
        </a:defRPr>
      </a:lvl5pPr>
      <a:lvl6pPr marL="4081852" algn="l" defTabSz="1632741" rtl="0" eaLnBrk="1" latinLnBrk="0" hangingPunct="1">
        <a:defRPr sz="3225" kern="1200">
          <a:solidFill>
            <a:schemeClr val="tx1"/>
          </a:solidFill>
          <a:latin typeface="+mn-lt"/>
          <a:ea typeface="+mn-ea"/>
          <a:cs typeface="+mn-cs"/>
        </a:defRPr>
      </a:lvl6pPr>
      <a:lvl7pPr marL="4898222" algn="l" defTabSz="1632741" rtl="0" eaLnBrk="1" latinLnBrk="0" hangingPunct="1">
        <a:defRPr sz="3225" kern="1200">
          <a:solidFill>
            <a:schemeClr val="tx1"/>
          </a:solidFill>
          <a:latin typeface="+mn-lt"/>
          <a:ea typeface="+mn-ea"/>
          <a:cs typeface="+mn-cs"/>
        </a:defRPr>
      </a:lvl7pPr>
      <a:lvl8pPr marL="5714592" algn="l" defTabSz="1632741" rtl="0" eaLnBrk="1" latinLnBrk="0" hangingPunct="1">
        <a:defRPr sz="3225" kern="1200">
          <a:solidFill>
            <a:schemeClr val="tx1"/>
          </a:solidFill>
          <a:latin typeface="+mn-lt"/>
          <a:ea typeface="+mn-ea"/>
          <a:cs typeface="+mn-cs"/>
        </a:defRPr>
      </a:lvl8pPr>
      <a:lvl9pPr marL="6530962" algn="l" defTabSz="1632741" rtl="0" eaLnBrk="1" latinLnBrk="0" hangingPunct="1">
        <a:defRPr sz="32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www.aetnanyct.co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www.aetnanyct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hyperlink" Target="http://www.padmin.com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udential.com/mta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529atwork.org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.png"/><Relationship Id="rId4" Type="http://schemas.openxmlformats.org/officeDocument/2006/relationships/hyperlink" Target="http://www.healthequity.com/wageworks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shark.com/mtabsc/vu?pi=zI4zpgsZIzKFEgz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4B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36237" t="1871" r="15940"/>
          <a:stretch>
            <a:fillRect/>
          </a:stretch>
        </p:blipFill>
        <p:spPr>
          <a:xfrm>
            <a:off x="10625321" y="-1"/>
            <a:ext cx="7662679" cy="1028700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64454" y="3824256"/>
            <a:ext cx="8839935" cy="3379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000"/>
              </a:lnSpc>
            </a:pPr>
            <a:r>
              <a:rPr lang="en-US" sz="10000" dirty="0">
                <a:solidFill>
                  <a:srgbClr val="FFFFFF"/>
                </a:solidFill>
                <a:latin typeface="League Spartan"/>
              </a:rPr>
              <a:t>Open </a:t>
            </a:r>
            <a:r>
              <a:rPr lang="en-US" sz="12000" dirty="0">
                <a:solidFill>
                  <a:srgbClr val="FFFFFF"/>
                </a:solidFill>
                <a:latin typeface="League Spartan"/>
              </a:rPr>
              <a:t>Enrollment</a:t>
            </a:r>
            <a:endParaRPr lang="en-US" sz="10000" dirty="0">
              <a:solidFill>
                <a:srgbClr val="FFFFFF"/>
              </a:solidFill>
              <a:latin typeface="League Spartan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972800" y="190500"/>
            <a:ext cx="1574898" cy="157489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64454" y="2952678"/>
            <a:ext cx="8378886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600" spc="390" dirty="0">
                <a:solidFill>
                  <a:srgbClr val="FAFAFA"/>
                </a:solidFill>
                <a:latin typeface="Glacial Indifference Bold"/>
              </a:rPr>
              <a:t>What You Should Know During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64454" y="7379961"/>
            <a:ext cx="8378886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FAFAFA"/>
                </a:solidFill>
                <a:latin typeface="Glacial Indifference"/>
              </a:rPr>
              <a:t>Plan – Enroll - Verify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3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30000"/>
          </a:blip>
          <a:srcRect t="21678" b="50817"/>
          <a:stretch>
            <a:fillRect/>
          </a:stretch>
        </p:blipFill>
        <p:spPr>
          <a:xfrm>
            <a:off x="-2080" y="0"/>
            <a:ext cx="18290079" cy="283663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77348" y="1112292"/>
            <a:ext cx="16543852" cy="44884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60"/>
              </a:lnSpc>
            </a:pPr>
            <a:r>
              <a:rPr lang="en-US" sz="5400" spc="380" dirty="0">
                <a:solidFill>
                  <a:srgbClr val="FFEEA5"/>
                </a:solidFill>
                <a:latin typeface="Glacial Indifference Bold"/>
              </a:rPr>
              <a:t>Open Enrollment Dates:</a:t>
            </a:r>
          </a:p>
          <a:p>
            <a:pPr>
              <a:lnSpc>
                <a:spcPts val="4560"/>
              </a:lnSpc>
            </a:pPr>
            <a:endParaRPr lang="en-US" sz="4000" spc="380" dirty="0">
              <a:solidFill>
                <a:srgbClr val="FFEEA5"/>
              </a:solidFill>
              <a:latin typeface="Glacial Indifference Bold"/>
            </a:endParaRPr>
          </a:p>
          <a:p>
            <a:pPr>
              <a:lnSpc>
                <a:spcPts val="4560"/>
              </a:lnSpc>
            </a:pPr>
            <a:endParaRPr lang="en-US" sz="4000" b="1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560"/>
              </a:lnSpc>
              <a:spcBef>
                <a:spcPts val="600"/>
              </a:spcBef>
            </a:pPr>
            <a:r>
              <a:rPr lang="en-US" sz="45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October 15 - November 15 for the </a:t>
            </a:r>
            <a:r>
              <a:rPr lang="en-US" sz="4500" b="1" u="sng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Aetna Health Plan</a:t>
            </a:r>
            <a:r>
              <a:rPr lang="en-US" sz="45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4560"/>
              </a:lnSpc>
              <a:spcBef>
                <a:spcPts val="400"/>
              </a:spcBef>
              <a:spcAft>
                <a:spcPts val="1800"/>
              </a:spcAft>
            </a:pPr>
            <a:r>
              <a:rPr lang="en-US" sz="4000" u="sng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en-US" sz="4000" b="1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560"/>
              </a:lnSpc>
            </a:pPr>
            <a:r>
              <a:rPr lang="en-US" sz="45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November 1 - December 31 for the </a:t>
            </a:r>
            <a:r>
              <a:rPr lang="en-US" sz="4500" b="1" u="sng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NYSHIP Health Plan</a:t>
            </a:r>
            <a:endParaRPr lang="en-US" sz="4500" b="1" u="sng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4560"/>
              </a:lnSpc>
            </a:pPr>
            <a:endParaRPr lang="en-US" sz="4000" spc="380" dirty="0">
              <a:solidFill>
                <a:srgbClr val="FFEEA5"/>
              </a:solidFill>
              <a:latin typeface="Glacial Indifference Bold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46" y="5219700"/>
            <a:ext cx="1866900" cy="257651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51046" y="4956631"/>
            <a:ext cx="14279457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4800" b="1" dirty="0">
                <a:solidFill>
                  <a:schemeClr val="bg1"/>
                </a:solidFill>
              </a:rPr>
              <a:t>ACTIVE:</a:t>
            </a:r>
          </a:p>
          <a:p>
            <a:pPr marL="571500" lvl="0" indent="-5715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Subway Surface Supervisors Association (SSSA)</a:t>
            </a:r>
          </a:p>
          <a:p>
            <a:pPr lvl="0">
              <a:spcBef>
                <a:spcPct val="0"/>
              </a:spcBef>
            </a:pPr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Transit Supervisors Organization (TSO) Operating &amp; Queens Division (TSO-OP/QSA)</a:t>
            </a:r>
          </a:p>
          <a:p>
            <a:pPr lvl="0">
              <a:spcBef>
                <a:spcPct val="0"/>
              </a:spcBef>
            </a:pPr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Transit Supervisors Organization (TSO) Maintenance Supervisors Level II (TSO MSI II)</a:t>
            </a:r>
          </a:p>
          <a:p>
            <a:pPr lvl="0">
              <a:spcBef>
                <a:spcPct val="0"/>
              </a:spcBef>
            </a:pPr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MTA Bus TSO Local 106 </a:t>
            </a:r>
          </a:p>
        </p:txBody>
      </p:sp>
      <p:pic>
        <p:nvPicPr>
          <p:cNvPr id="16" name="Picture 4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306800" y="8496300"/>
            <a:ext cx="1574898" cy="157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9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3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30000"/>
          </a:blip>
          <a:srcRect t="21678" b="50817"/>
          <a:stretch>
            <a:fillRect/>
          </a:stretch>
        </p:blipFill>
        <p:spPr>
          <a:xfrm>
            <a:off x="0" y="0"/>
            <a:ext cx="18288000" cy="239792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64454" y="904961"/>
            <a:ext cx="11708546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60"/>
              </a:lnSpc>
            </a:pPr>
            <a:r>
              <a:rPr lang="en-US" sz="5400" spc="380" dirty="0">
                <a:solidFill>
                  <a:srgbClr val="FFEEA5"/>
                </a:solidFill>
                <a:latin typeface="Glacial Indifference Bold"/>
              </a:rPr>
              <a:t>Electing &amp; Changing Coverage</a:t>
            </a:r>
          </a:p>
          <a:p>
            <a:pPr algn="l">
              <a:lnSpc>
                <a:spcPts val="4560"/>
              </a:lnSpc>
            </a:pPr>
            <a:endParaRPr lang="en-US" sz="4000" spc="380" dirty="0">
              <a:solidFill>
                <a:srgbClr val="FFEEA5"/>
              </a:solidFill>
              <a:latin typeface="Glacial Indifference Bol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2000" y="2397621"/>
            <a:ext cx="16154400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200" dirty="0">
                <a:solidFill>
                  <a:schemeClr val="bg1"/>
                </a:solidFill>
              </a:rPr>
              <a:t>To </a:t>
            </a:r>
            <a:r>
              <a:rPr lang="en-US" sz="4200" i="1" dirty="0">
                <a:solidFill>
                  <a:schemeClr val="bg1"/>
                </a:solidFill>
              </a:rPr>
              <a:t>remain</a:t>
            </a:r>
            <a:r>
              <a:rPr lang="en-US" sz="4200" dirty="0">
                <a:solidFill>
                  <a:schemeClr val="bg1"/>
                </a:solidFill>
              </a:rPr>
              <a:t> in your current medical plan, </a:t>
            </a:r>
            <a:r>
              <a:rPr lang="en-US" sz="4200" u="sng" dirty="0">
                <a:solidFill>
                  <a:schemeClr val="bg1"/>
                </a:solidFill>
              </a:rPr>
              <a:t>no action is required from you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200" dirty="0">
                <a:solidFill>
                  <a:schemeClr val="bg1"/>
                </a:solidFill>
              </a:rPr>
              <a:t>To make medical and/or dental plan changes and/or to add, change, or remove a dependent, you </a:t>
            </a:r>
            <a:r>
              <a:rPr lang="en-US" sz="4200" b="1" u="sng" dirty="0">
                <a:solidFill>
                  <a:schemeClr val="bg1"/>
                </a:solidFill>
              </a:rPr>
              <a:t>MUST</a:t>
            </a:r>
            <a:r>
              <a:rPr lang="en-US" sz="4200" dirty="0">
                <a:solidFill>
                  <a:schemeClr val="bg1"/>
                </a:solidFill>
              </a:rPr>
              <a:t> submit the below enrollment form(s) as applicable: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n-US" sz="3200" spc="380" dirty="0">
                <a:solidFill>
                  <a:srgbClr val="FFEEA5"/>
                </a:solidFill>
                <a:latin typeface="Glacial Indifference Bold"/>
              </a:rPr>
              <a:t>HR-BEN-810K</a:t>
            </a:r>
            <a:r>
              <a:rPr lang="en-US" sz="3200" dirty="0">
                <a:solidFill>
                  <a:schemeClr val="bg1"/>
                </a:solidFill>
              </a:rPr>
              <a:t> 2024 Open Enrollment/Change Form for Active NYCT SSSA/TSO Operating &amp; Queens Division/TSO MSII/MTA Bus TSO Local 106 Employees</a:t>
            </a:r>
          </a:p>
          <a:p>
            <a:endParaRPr lang="en-US" sz="1600" spc="380" dirty="0">
              <a:solidFill>
                <a:srgbClr val="FFEEA5"/>
              </a:solidFill>
              <a:latin typeface="Glacial Indifference Bold"/>
            </a:endParaRP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n-US" sz="3200" spc="380" dirty="0">
                <a:solidFill>
                  <a:srgbClr val="FFEEA5"/>
                </a:solidFill>
                <a:latin typeface="Glacial Indifference Bold"/>
              </a:rPr>
              <a:t>HR-BEN-060K</a:t>
            </a:r>
            <a:r>
              <a:rPr lang="en-US" sz="3200" dirty="0">
                <a:solidFill>
                  <a:schemeClr val="bg1"/>
                </a:solidFill>
              </a:rPr>
              <a:t> 2024 NYSHIP Open Enrollment/Change Form</a:t>
            </a:r>
          </a:p>
          <a:p>
            <a:endParaRPr lang="en-US" sz="3200" spc="380" dirty="0">
              <a:solidFill>
                <a:srgbClr val="FFEEA5"/>
              </a:solidFill>
              <a:latin typeface="Glacial Indifference Bold"/>
            </a:endParaRP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n-US" sz="3200" spc="380" dirty="0">
                <a:solidFill>
                  <a:srgbClr val="FFEEA5"/>
                </a:solidFill>
                <a:latin typeface="Glacial Indifference Bold"/>
              </a:rPr>
              <a:t>HR-BEN-810N</a:t>
            </a:r>
            <a:r>
              <a:rPr lang="en-US" sz="3200" dirty="0">
                <a:solidFill>
                  <a:schemeClr val="bg1"/>
                </a:solidFill>
              </a:rPr>
              <a:t> 2024 Dental Open Enrollment/Change Form for Active NYCT </a:t>
            </a:r>
          </a:p>
          <a:p>
            <a:pPr lvl="2"/>
            <a:r>
              <a:rPr lang="en-US" sz="3200" dirty="0">
                <a:solidFill>
                  <a:schemeClr val="bg1"/>
                </a:solidFill>
              </a:rPr>
              <a:t>     SSSA/TSO Operating &amp; Queens Division/TSO MSII/TSO SSII/MTA Bus TSO Local 106/</a:t>
            </a:r>
          </a:p>
          <a:p>
            <a:pPr lvl="2"/>
            <a:r>
              <a:rPr lang="en-US" sz="3200" dirty="0">
                <a:solidFill>
                  <a:schemeClr val="bg1"/>
                </a:solidFill>
              </a:rPr>
              <a:t>     Special Inspector (UFLEO) Employees with NYSHIP Health Plan</a:t>
            </a:r>
          </a:p>
          <a:p>
            <a:pPr marL="571500" indent="-571500" defTabSz="1097314"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306800" y="8496300"/>
            <a:ext cx="1574898" cy="157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7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3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30000"/>
          </a:blip>
          <a:srcRect t="8347" b="8347"/>
          <a:stretch>
            <a:fillRect/>
          </a:stretch>
        </p:blipFill>
        <p:spPr>
          <a:xfrm>
            <a:off x="1" y="0"/>
            <a:ext cx="18288000" cy="10287001"/>
          </a:xfrm>
          <a:prstGeom prst="rect">
            <a:avLst/>
          </a:prstGeom>
        </p:spPr>
      </p:pic>
      <p:sp>
        <p:nvSpPr>
          <p:cNvPr id="10" name="TextBox 5"/>
          <p:cNvSpPr txBox="1"/>
          <p:nvPr/>
        </p:nvSpPr>
        <p:spPr>
          <a:xfrm>
            <a:off x="457200" y="190500"/>
            <a:ext cx="17272098" cy="3508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5000" spc="380" dirty="0">
                <a:solidFill>
                  <a:srgbClr val="FFEEA5"/>
                </a:solidFill>
                <a:latin typeface="Glacial Indifference Bold"/>
              </a:rPr>
              <a:t>Medical Opt-Out Program Guidelines &amp; Incentives</a:t>
            </a:r>
          </a:p>
          <a:p>
            <a:endParaRPr lang="en-US" sz="4000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4600" spc="380" dirty="0">
                <a:solidFill>
                  <a:srgbClr val="FFEEA5"/>
                </a:solidFill>
                <a:latin typeface="Glacial Indifference Bold"/>
              </a:rPr>
              <a:t>Medical Opt-Out Period:</a:t>
            </a:r>
          </a:p>
          <a:p>
            <a:r>
              <a:rPr lang="en-US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October 15 – November 15 for the Aetna Health Plan </a:t>
            </a:r>
          </a:p>
          <a:p>
            <a:endParaRPr lang="en-US" sz="1200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November 1 - December 31 for the NYSHIP Health Plan</a:t>
            </a:r>
            <a:endParaRPr lang="en-US" sz="4000" dirty="0">
              <a:solidFill>
                <a:srgbClr val="FAFAFA"/>
              </a:solidFill>
              <a:latin typeface="Glacial Indifference Itali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4140279"/>
            <a:ext cx="16205298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6925" lvl="1" indent="-457200" defTabSz="1084263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3400" dirty="0">
                <a:solidFill>
                  <a:schemeClr val="bg1"/>
                </a:solidFill>
              </a:rPr>
              <a:t>You can opt-out of medical, hospital, and prescription drug coverage. You will retain your dental and vision coverage. </a:t>
            </a:r>
          </a:p>
          <a:p>
            <a:pPr marL="796925" lvl="1" indent="-457200" defTabSz="1084263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3400" dirty="0">
                <a:solidFill>
                  <a:schemeClr val="bg1"/>
                </a:solidFill>
              </a:rPr>
              <a:t>The financial incentive is payable at the end of the Opt-Out Plan Year </a:t>
            </a:r>
            <a:r>
              <a:rPr lang="en-US" altLang="en-US" sz="3400" b="1" u="sng" dirty="0">
                <a:solidFill>
                  <a:schemeClr val="bg1"/>
                </a:solidFill>
              </a:rPr>
              <a:t>OR</a:t>
            </a:r>
            <a:r>
              <a:rPr lang="en-US" altLang="en-US" sz="3400" dirty="0">
                <a:solidFill>
                  <a:schemeClr val="bg1"/>
                </a:solidFill>
              </a:rPr>
              <a:t> the beginning of the next calendar year following the end of the Opt-Out Plan Year.</a:t>
            </a:r>
          </a:p>
          <a:p>
            <a:pPr marL="344488" lvl="0" defTabSz="1084263">
              <a:spcBef>
                <a:spcPct val="0"/>
              </a:spcBef>
            </a:pPr>
            <a:endParaRPr lang="en-US" altLang="en-US" sz="3200" u="sng" dirty="0">
              <a:solidFill>
                <a:schemeClr val="bg1"/>
              </a:solidFill>
            </a:endParaRPr>
          </a:p>
          <a:p>
            <a:pPr marL="344488" lvl="0" defTabSz="1084263">
              <a:spcBef>
                <a:spcPct val="0"/>
              </a:spcBef>
            </a:pPr>
            <a:r>
              <a:rPr lang="en-US" altLang="en-US" sz="4000" u="sng" dirty="0">
                <a:solidFill>
                  <a:schemeClr val="bg1"/>
                </a:solidFill>
              </a:rPr>
              <a:t>NOTE: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</a:p>
          <a:p>
            <a:pPr marL="801688" lvl="0" indent="-457200" defTabSz="1084263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3400" dirty="0">
                <a:solidFill>
                  <a:schemeClr val="bg1"/>
                </a:solidFill>
              </a:rPr>
              <a:t>Refer to the Open Enrollment Information Package on the open enrollment website for specific information about the financial incentive amounts and the timing of payments. </a:t>
            </a:r>
          </a:p>
          <a:p>
            <a:pPr marL="796925" lvl="1" indent="-457200" defTabSz="1084263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3400" dirty="0">
                <a:solidFill>
                  <a:schemeClr val="bg1"/>
                </a:solidFill>
              </a:rPr>
              <a:t>You may re-enroll in medical, hospital, and prescription drug coverage during the next annual Open Enrollment period </a:t>
            </a:r>
            <a:r>
              <a:rPr lang="en-US" altLang="en-US" sz="3400" b="1" u="sng" dirty="0">
                <a:solidFill>
                  <a:schemeClr val="bg1"/>
                </a:solidFill>
              </a:rPr>
              <a:t>OR</a:t>
            </a:r>
            <a:r>
              <a:rPr lang="en-US" altLang="en-US" sz="3400" dirty="0">
                <a:solidFill>
                  <a:schemeClr val="bg1"/>
                </a:solidFill>
              </a:rPr>
              <a:t> if you experience a qualifying life event (i.e., loss </a:t>
            </a:r>
          </a:p>
          <a:p>
            <a:pPr marL="339725" lvl="1" defTabSz="1084263">
              <a:spcBef>
                <a:spcPct val="0"/>
              </a:spcBef>
            </a:pPr>
            <a:r>
              <a:rPr lang="en-US" altLang="en-US" sz="3400" dirty="0">
                <a:solidFill>
                  <a:schemeClr val="bg1"/>
                </a:solidFill>
              </a:rPr>
              <a:t>     of coverage or a change in family status)</a:t>
            </a:r>
            <a:endParaRPr lang="en-US" altLang="en-US" sz="3400" b="1" dirty="0">
              <a:solidFill>
                <a:schemeClr val="bg1"/>
              </a:solidFill>
            </a:endParaRPr>
          </a:p>
        </p:txBody>
      </p:sp>
      <p:pic>
        <p:nvPicPr>
          <p:cNvPr id="13" name="Picture 4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306800" y="8496300"/>
            <a:ext cx="1574898" cy="157489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4D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5181600" y="4152900"/>
            <a:ext cx="8305800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50"/>
              </a:lnSpc>
            </a:pPr>
            <a:r>
              <a:rPr lang="en-US" sz="6450" dirty="0">
                <a:solidFill>
                  <a:schemeClr val="bg1"/>
                </a:solidFill>
                <a:latin typeface="League Spartan"/>
              </a:rPr>
              <a:t>What’s Changing?</a:t>
            </a:r>
            <a:endParaRPr lang="en-US" sz="6500" dirty="0">
              <a:solidFill>
                <a:schemeClr val="bg1"/>
              </a:solidFill>
              <a:latin typeface="League Spartan"/>
            </a:endParaRPr>
          </a:p>
        </p:txBody>
      </p:sp>
    </p:spTree>
    <p:extLst>
      <p:ext uri="{BB962C8B-B14F-4D97-AF65-F5344CB8AC3E}">
        <p14:creationId xmlns:p14="http://schemas.microsoft.com/office/powerpoint/2010/main" val="3739741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3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30000"/>
          </a:blip>
          <a:srcRect t="8347" b="8347"/>
          <a:stretch>
            <a:fillRect/>
          </a:stretch>
        </p:blipFill>
        <p:spPr>
          <a:xfrm>
            <a:off x="-6095" y="0"/>
            <a:ext cx="18294095" cy="10287000"/>
          </a:xfrm>
          <a:prstGeom prst="rect">
            <a:avLst/>
          </a:prstGeom>
        </p:spPr>
      </p:pic>
      <p:sp>
        <p:nvSpPr>
          <p:cNvPr id="10" name="TextBox 5"/>
          <p:cNvSpPr txBox="1"/>
          <p:nvPr/>
        </p:nvSpPr>
        <p:spPr>
          <a:xfrm>
            <a:off x="152400" y="419100"/>
            <a:ext cx="134874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indent="0" fontAlgn="auto">
              <a:lnSpc>
                <a:spcPts val="4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spc="380" dirty="0">
                <a:solidFill>
                  <a:srgbClr val="FFEEA5"/>
                </a:solidFill>
                <a:latin typeface="Glacial Indifference Bold"/>
              </a:rPr>
              <a:t>What’s Changing for 2024?: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1257300"/>
            <a:ext cx="17754600" cy="8562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5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Active SSSA Employees:</a:t>
            </a:r>
            <a:endParaRPr lang="en-US" sz="5000" dirty="0">
              <a:solidFill>
                <a:schemeClr val="bg1"/>
              </a:solidFill>
            </a:endParaRPr>
          </a:p>
          <a:p>
            <a:pPr marL="571500" indent="-5715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3800" dirty="0">
                <a:solidFill>
                  <a:schemeClr val="bg1"/>
                </a:solidFill>
              </a:rPr>
              <a:t>Current SSSA employees who are enrolled in the NYSHIP Health Plan have the option to remain enrolled in the NYSHIP Health Plan </a:t>
            </a:r>
            <a:r>
              <a:rPr lang="en-US" sz="3800" b="1" u="sng" dirty="0">
                <a:solidFill>
                  <a:schemeClr val="bg1"/>
                </a:solidFill>
              </a:rPr>
              <a:t>OR</a:t>
            </a:r>
            <a:r>
              <a:rPr lang="en-US" sz="3800" b="1" dirty="0">
                <a:solidFill>
                  <a:schemeClr val="bg1"/>
                </a:solidFill>
              </a:rPr>
              <a:t> </a:t>
            </a:r>
            <a:r>
              <a:rPr lang="en-US" sz="3800" dirty="0">
                <a:solidFill>
                  <a:schemeClr val="bg1"/>
                </a:solidFill>
              </a:rPr>
              <a:t>have a </a:t>
            </a:r>
            <a:r>
              <a:rPr lang="en-US" sz="3800" b="1" u="sng" dirty="0">
                <a:solidFill>
                  <a:schemeClr val="bg1"/>
                </a:solidFill>
              </a:rPr>
              <a:t>ONE-TIME</a:t>
            </a:r>
            <a:r>
              <a:rPr lang="en-US" sz="3800" dirty="0">
                <a:solidFill>
                  <a:schemeClr val="bg1"/>
                </a:solidFill>
              </a:rPr>
              <a:t> option to elect the Aetna Health Plan, effective January 1, 2024. Any such election will be </a:t>
            </a:r>
            <a:r>
              <a:rPr lang="en-US" sz="3800" b="1" u="sng" dirty="0">
                <a:solidFill>
                  <a:schemeClr val="bg1"/>
                </a:solidFill>
              </a:rPr>
              <a:t>permanent</a:t>
            </a:r>
            <a:r>
              <a:rPr lang="en-US" sz="3800" dirty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ct val="20000"/>
              </a:spcBef>
            </a:pPr>
            <a:endParaRPr lang="en-US" sz="800" dirty="0">
              <a:solidFill>
                <a:schemeClr val="bg1"/>
              </a:solidFill>
            </a:endParaRPr>
          </a:p>
          <a:p>
            <a:pPr marL="581025" indent="-581025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3800" dirty="0">
                <a:solidFill>
                  <a:schemeClr val="bg1"/>
                </a:solidFill>
              </a:rPr>
              <a:t>Current SSSA employees who have </a:t>
            </a:r>
            <a:r>
              <a:rPr lang="en-US" sz="3800" b="1" u="sng" dirty="0">
                <a:solidFill>
                  <a:schemeClr val="bg1"/>
                </a:solidFill>
              </a:rPr>
              <a:t>more than five (5), but less than ten (10) years of service</a:t>
            </a:r>
            <a:r>
              <a:rPr lang="en-US" sz="3800" b="1" dirty="0">
                <a:solidFill>
                  <a:schemeClr val="bg1"/>
                </a:solidFill>
              </a:rPr>
              <a:t> </a:t>
            </a:r>
            <a:r>
              <a:rPr lang="en-US" sz="3800" dirty="0">
                <a:solidFill>
                  <a:schemeClr val="bg1"/>
                </a:solidFill>
              </a:rPr>
              <a:t>have the option to remain enrolled in the Aetna Health Plan </a:t>
            </a:r>
            <a:r>
              <a:rPr lang="en-US" sz="3800" b="1" u="sng" dirty="0">
                <a:solidFill>
                  <a:schemeClr val="bg1"/>
                </a:solidFill>
              </a:rPr>
              <a:t>OR</a:t>
            </a:r>
            <a:r>
              <a:rPr lang="en-US" sz="3800" b="1" dirty="0">
                <a:solidFill>
                  <a:schemeClr val="bg1"/>
                </a:solidFill>
              </a:rPr>
              <a:t> </a:t>
            </a:r>
            <a:r>
              <a:rPr lang="en-US" sz="3800" dirty="0">
                <a:solidFill>
                  <a:schemeClr val="bg1"/>
                </a:solidFill>
              </a:rPr>
              <a:t>have a </a:t>
            </a:r>
          </a:p>
          <a:p>
            <a:pPr>
              <a:spcBef>
                <a:spcPct val="20000"/>
              </a:spcBef>
            </a:pPr>
            <a:r>
              <a:rPr lang="en-US" sz="3800" b="1" dirty="0">
                <a:solidFill>
                  <a:schemeClr val="bg1"/>
                </a:solidFill>
              </a:rPr>
              <a:t>     </a:t>
            </a:r>
            <a:r>
              <a:rPr lang="en-US" sz="3800" b="1" u="sng" dirty="0">
                <a:solidFill>
                  <a:schemeClr val="bg1"/>
                </a:solidFill>
              </a:rPr>
              <a:t>ONE-TIME</a:t>
            </a:r>
            <a:r>
              <a:rPr lang="en-US" sz="3800" dirty="0">
                <a:solidFill>
                  <a:schemeClr val="bg1"/>
                </a:solidFill>
              </a:rPr>
              <a:t> option to elect the NYSHIP Health Plan, effective January 1, 2024. Any such</a:t>
            </a:r>
          </a:p>
          <a:p>
            <a:pPr>
              <a:spcBef>
                <a:spcPct val="20000"/>
              </a:spcBef>
            </a:pPr>
            <a:r>
              <a:rPr lang="en-US" sz="3800" dirty="0">
                <a:solidFill>
                  <a:schemeClr val="bg1"/>
                </a:solidFill>
              </a:rPr>
              <a:t>     election will be </a:t>
            </a:r>
            <a:r>
              <a:rPr lang="en-US" sz="3800" b="1" u="sng" dirty="0">
                <a:solidFill>
                  <a:schemeClr val="bg1"/>
                </a:solidFill>
              </a:rPr>
              <a:t>permanent</a:t>
            </a:r>
            <a:r>
              <a:rPr lang="en-US" sz="3800" dirty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ct val="20000"/>
              </a:spcBef>
            </a:pPr>
            <a:endParaRPr lang="en-US" sz="8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800" dirty="0">
                <a:solidFill>
                  <a:schemeClr val="bg1"/>
                </a:solidFill>
              </a:rPr>
              <a:t> Current SSSA employees who have </a:t>
            </a:r>
            <a:r>
              <a:rPr lang="en-US" sz="3800" b="1" u="sng" dirty="0">
                <a:solidFill>
                  <a:schemeClr val="bg1"/>
                </a:solidFill>
              </a:rPr>
              <a:t>less than five (5) years of service</a:t>
            </a:r>
            <a:r>
              <a:rPr lang="en-US" sz="3800" dirty="0">
                <a:solidFill>
                  <a:schemeClr val="bg1"/>
                </a:solidFill>
              </a:rPr>
              <a:t> will continue in</a:t>
            </a:r>
          </a:p>
          <a:p>
            <a:r>
              <a:rPr lang="en-US" sz="3800" dirty="0">
                <a:solidFill>
                  <a:schemeClr val="bg1"/>
                </a:solidFill>
              </a:rPr>
              <a:t>     the Aetna Health Plan as is.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pPr marL="571500" indent="-5715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3800" dirty="0">
                <a:solidFill>
                  <a:schemeClr val="bg1"/>
                </a:solidFill>
              </a:rPr>
              <a:t>All </a:t>
            </a:r>
            <a:r>
              <a:rPr lang="en-US" sz="3800" b="1" u="sng" dirty="0">
                <a:solidFill>
                  <a:schemeClr val="bg1"/>
                </a:solidFill>
              </a:rPr>
              <a:t>NEW</a:t>
            </a:r>
            <a:r>
              <a:rPr lang="en-US" sz="3800" dirty="0">
                <a:solidFill>
                  <a:schemeClr val="bg1"/>
                </a:solidFill>
              </a:rPr>
              <a:t> promotions on or after June 27, 2023, will stay in the Aetna Health Plan.</a:t>
            </a:r>
          </a:p>
          <a:p>
            <a:pPr>
              <a:spcBef>
                <a:spcPct val="20000"/>
              </a:spcBef>
            </a:pPr>
            <a:endParaRPr lang="en-US" sz="800" dirty="0">
              <a:solidFill>
                <a:schemeClr val="bg1"/>
              </a:solidFill>
            </a:endParaRPr>
          </a:p>
          <a:p>
            <a:pPr marL="571500" indent="-5715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3800" dirty="0">
                <a:solidFill>
                  <a:schemeClr val="bg1"/>
                </a:solidFill>
              </a:rPr>
              <a:t>The Aetna High Option Plan will be eliminated effective January 1, 2024.</a:t>
            </a:r>
            <a:endParaRPr lang="en-US" sz="35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306800" y="8674002"/>
            <a:ext cx="1574898" cy="157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53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3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30000"/>
          </a:blip>
          <a:srcRect t="8347" b="8347"/>
          <a:stretch>
            <a:fillRect/>
          </a:stretch>
        </p:blipFill>
        <p:spPr>
          <a:xfrm>
            <a:off x="-6095" y="0"/>
            <a:ext cx="18294095" cy="10287000"/>
          </a:xfrm>
          <a:prstGeom prst="rect">
            <a:avLst/>
          </a:prstGeom>
        </p:spPr>
      </p:pic>
      <p:sp>
        <p:nvSpPr>
          <p:cNvPr id="10" name="TextBox 5"/>
          <p:cNvSpPr txBox="1"/>
          <p:nvPr/>
        </p:nvSpPr>
        <p:spPr>
          <a:xfrm>
            <a:off x="152400" y="571500"/>
            <a:ext cx="134874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indent="0" fontAlgn="auto">
              <a:lnSpc>
                <a:spcPts val="4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spc="380" dirty="0">
                <a:solidFill>
                  <a:srgbClr val="FFEEA5"/>
                </a:solidFill>
                <a:latin typeface="Glacial Indifference Bold"/>
              </a:rPr>
              <a:t>What’s Changing for 2024?: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1756398"/>
            <a:ext cx="17754600" cy="795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5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Active TSO Operating &amp; Queens Division Employees:</a:t>
            </a:r>
            <a:endParaRPr lang="en-US" sz="5000" dirty="0">
              <a:solidFill>
                <a:schemeClr val="bg1"/>
              </a:solidFill>
            </a:endParaRPr>
          </a:p>
          <a:p>
            <a:pPr marL="571500" indent="-5715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/>
                </a:solidFill>
              </a:rPr>
              <a:t>Current TSO Operating &amp; Queens Division employees who are enrolled in the NYSHIP Health Plan have the option to remain enrolled in the NYSHIP Health Plan </a:t>
            </a:r>
            <a:r>
              <a:rPr lang="en-US" sz="4000" b="1" u="sng" dirty="0">
                <a:solidFill>
                  <a:schemeClr val="bg1"/>
                </a:solidFill>
              </a:rPr>
              <a:t>OR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have a </a:t>
            </a:r>
            <a:r>
              <a:rPr lang="en-US" sz="4000" b="1" u="sng" dirty="0">
                <a:solidFill>
                  <a:schemeClr val="bg1"/>
                </a:solidFill>
              </a:rPr>
              <a:t>ONE-TIME</a:t>
            </a:r>
            <a:r>
              <a:rPr lang="en-US" sz="4000" dirty="0">
                <a:solidFill>
                  <a:schemeClr val="bg1"/>
                </a:solidFill>
              </a:rPr>
              <a:t> option to elect the Aetna Health Plan, effective January 1, 2024. Any such election will be </a:t>
            </a:r>
            <a:r>
              <a:rPr lang="en-US" sz="4000" b="1" u="sng" dirty="0">
                <a:solidFill>
                  <a:schemeClr val="bg1"/>
                </a:solidFill>
              </a:rPr>
              <a:t>permanent</a:t>
            </a:r>
            <a:r>
              <a:rPr lang="en-US" sz="4000" dirty="0">
                <a:solidFill>
                  <a:schemeClr val="bg1"/>
                </a:solidFill>
              </a:rPr>
              <a:t>.</a:t>
            </a:r>
            <a:endParaRPr lang="en-US" sz="800" dirty="0">
              <a:solidFill>
                <a:schemeClr val="bg1"/>
              </a:solidFill>
            </a:endParaRPr>
          </a:p>
          <a:p>
            <a:pPr marL="571500" indent="-57150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sz="800" dirty="0">
              <a:solidFill>
                <a:schemeClr val="bg1"/>
              </a:solidFill>
            </a:endParaRPr>
          </a:p>
          <a:p>
            <a:pPr marL="581025" indent="-581025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3800" dirty="0">
                <a:solidFill>
                  <a:schemeClr val="bg1"/>
                </a:solidFill>
              </a:rPr>
              <a:t>Current TSO Operating &amp; Queens Division employees within the </a:t>
            </a:r>
            <a:r>
              <a:rPr lang="en-US" sz="3800" b="1" u="sng" dirty="0">
                <a:solidFill>
                  <a:schemeClr val="bg1"/>
                </a:solidFill>
              </a:rPr>
              <a:t>five (5) year waiting period</a:t>
            </a:r>
            <a:r>
              <a:rPr lang="en-US" sz="3800" dirty="0">
                <a:solidFill>
                  <a:schemeClr val="bg1"/>
                </a:solidFill>
              </a:rPr>
              <a:t> will have the option to remain enrolled in the Aetna Health Plan </a:t>
            </a:r>
            <a:r>
              <a:rPr lang="en-US" sz="3800" b="1" u="sng" dirty="0">
                <a:solidFill>
                  <a:schemeClr val="bg1"/>
                </a:solidFill>
              </a:rPr>
              <a:t>OR</a:t>
            </a:r>
            <a:r>
              <a:rPr lang="en-US" sz="3800" b="1" dirty="0">
                <a:solidFill>
                  <a:schemeClr val="bg1"/>
                </a:solidFill>
              </a:rPr>
              <a:t> </a:t>
            </a:r>
            <a:r>
              <a:rPr lang="en-US" sz="3800" dirty="0">
                <a:solidFill>
                  <a:schemeClr val="bg1"/>
                </a:solidFill>
              </a:rPr>
              <a:t>have a </a:t>
            </a:r>
          </a:p>
          <a:p>
            <a:pPr>
              <a:spcBef>
                <a:spcPct val="20000"/>
              </a:spcBef>
            </a:pPr>
            <a:r>
              <a:rPr lang="en-US" sz="3800" b="1" dirty="0">
                <a:solidFill>
                  <a:schemeClr val="bg1"/>
                </a:solidFill>
              </a:rPr>
              <a:t>     </a:t>
            </a:r>
            <a:r>
              <a:rPr lang="en-US" sz="3800" b="1" u="sng" dirty="0">
                <a:solidFill>
                  <a:schemeClr val="bg1"/>
                </a:solidFill>
              </a:rPr>
              <a:t>ONE-TIME</a:t>
            </a:r>
            <a:r>
              <a:rPr lang="en-US" sz="3800" dirty="0">
                <a:solidFill>
                  <a:schemeClr val="bg1"/>
                </a:solidFill>
              </a:rPr>
              <a:t> option to elect the NYSHIP Health Plan, effective January 1, 2024. Any such</a:t>
            </a:r>
          </a:p>
          <a:p>
            <a:pPr>
              <a:spcBef>
                <a:spcPct val="20000"/>
              </a:spcBef>
            </a:pPr>
            <a:r>
              <a:rPr lang="en-US" sz="3800" dirty="0">
                <a:solidFill>
                  <a:schemeClr val="bg1"/>
                </a:solidFill>
              </a:rPr>
              <a:t>     election will be </a:t>
            </a:r>
            <a:r>
              <a:rPr lang="en-US" sz="3800" b="1" u="sng" dirty="0">
                <a:solidFill>
                  <a:schemeClr val="bg1"/>
                </a:solidFill>
              </a:rPr>
              <a:t>permanent</a:t>
            </a:r>
            <a:r>
              <a:rPr lang="en-US" sz="3800" dirty="0">
                <a:solidFill>
                  <a:schemeClr val="bg1"/>
                </a:solidFill>
              </a:rPr>
              <a:t>.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pPr marL="571500" indent="-5715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3800" dirty="0">
                <a:solidFill>
                  <a:schemeClr val="bg1"/>
                </a:solidFill>
              </a:rPr>
              <a:t>All </a:t>
            </a:r>
            <a:r>
              <a:rPr lang="en-US" sz="3800" b="1" u="sng" dirty="0">
                <a:solidFill>
                  <a:schemeClr val="bg1"/>
                </a:solidFill>
              </a:rPr>
              <a:t>NEW</a:t>
            </a:r>
            <a:r>
              <a:rPr lang="en-US" sz="3800" dirty="0">
                <a:solidFill>
                  <a:schemeClr val="bg1"/>
                </a:solidFill>
              </a:rPr>
              <a:t> promotions on or after June 27, 2023, will stay in the Aetna Health Plan.</a:t>
            </a:r>
          </a:p>
          <a:p>
            <a:pPr>
              <a:spcBef>
                <a:spcPct val="20000"/>
              </a:spcBef>
            </a:pPr>
            <a:endParaRPr lang="en-US" sz="800" dirty="0">
              <a:solidFill>
                <a:schemeClr val="bg1"/>
              </a:solidFill>
            </a:endParaRPr>
          </a:p>
          <a:p>
            <a:pPr marL="571500" indent="-5715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3800" dirty="0">
                <a:solidFill>
                  <a:schemeClr val="bg1"/>
                </a:solidFill>
              </a:rPr>
              <a:t>The Aetna High Option Plan will be eliminated effective January 1, 2024.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306800" y="8674002"/>
            <a:ext cx="1574898" cy="157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44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3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30000"/>
          </a:blip>
          <a:srcRect t="8347" b="8347"/>
          <a:stretch>
            <a:fillRect/>
          </a:stretch>
        </p:blipFill>
        <p:spPr>
          <a:xfrm>
            <a:off x="-6095" y="0"/>
            <a:ext cx="18294095" cy="10287000"/>
          </a:xfrm>
          <a:prstGeom prst="rect">
            <a:avLst/>
          </a:prstGeom>
        </p:spPr>
      </p:pic>
      <p:sp>
        <p:nvSpPr>
          <p:cNvPr id="10" name="TextBox 5"/>
          <p:cNvSpPr txBox="1"/>
          <p:nvPr/>
        </p:nvSpPr>
        <p:spPr>
          <a:xfrm>
            <a:off x="152400" y="638627"/>
            <a:ext cx="134874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indent="0" fontAlgn="auto">
              <a:lnSpc>
                <a:spcPts val="4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spc="380" dirty="0">
                <a:solidFill>
                  <a:srgbClr val="FFEEA5"/>
                </a:solidFill>
                <a:latin typeface="Glacial Indifference Bold"/>
              </a:rPr>
              <a:t>What’s Changing for 2024?: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1638800"/>
            <a:ext cx="17754600" cy="845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5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Active TSO Maintenance Supervisor Level II Employees:</a:t>
            </a:r>
            <a:endParaRPr lang="en-US" sz="5000" dirty="0">
              <a:solidFill>
                <a:schemeClr val="bg1"/>
              </a:solidFill>
            </a:endParaRPr>
          </a:p>
          <a:p>
            <a:pPr marL="571500" indent="-5715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3700" dirty="0">
                <a:solidFill>
                  <a:schemeClr val="bg1"/>
                </a:solidFill>
              </a:rPr>
              <a:t>Current TSO MS II employees who are enrolled in the NYSHIP Health Plan have the option to remain enrolled in the NYSHIP Health Plan </a:t>
            </a:r>
            <a:r>
              <a:rPr lang="en-US" sz="3700" b="1" u="sng" dirty="0">
                <a:solidFill>
                  <a:schemeClr val="bg1"/>
                </a:solidFill>
              </a:rPr>
              <a:t>OR</a:t>
            </a:r>
            <a:r>
              <a:rPr lang="en-US" sz="3700" b="1" dirty="0">
                <a:solidFill>
                  <a:schemeClr val="bg1"/>
                </a:solidFill>
              </a:rPr>
              <a:t> </a:t>
            </a:r>
            <a:r>
              <a:rPr lang="en-US" sz="3700" dirty="0">
                <a:solidFill>
                  <a:schemeClr val="bg1"/>
                </a:solidFill>
              </a:rPr>
              <a:t>have a </a:t>
            </a:r>
            <a:r>
              <a:rPr lang="en-US" sz="3700" b="1" u="sng" dirty="0">
                <a:solidFill>
                  <a:schemeClr val="bg1"/>
                </a:solidFill>
              </a:rPr>
              <a:t>ONE-TIME</a:t>
            </a:r>
            <a:r>
              <a:rPr lang="en-US" sz="3700" dirty="0">
                <a:solidFill>
                  <a:schemeClr val="bg1"/>
                </a:solidFill>
              </a:rPr>
              <a:t> option to elect the Aetna Health Plan, effective January 1, 2024. Any such election will be </a:t>
            </a:r>
            <a:r>
              <a:rPr lang="en-US" sz="3700" b="1" u="sng" dirty="0">
                <a:solidFill>
                  <a:schemeClr val="bg1"/>
                </a:solidFill>
              </a:rPr>
              <a:t>permanent</a:t>
            </a:r>
            <a:r>
              <a:rPr lang="en-US" sz="3700" dirty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ct val="20000"/>
              </a:spcBef>
            </a:pPr>
            <a:endParaRPr lang="en-US" sz="800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endParaRPr lang="en-US" sz="800" dirty="0">
              <a:solidFill>
                <a:schemeClr val="bg1"/>
              </a:solidFill>
            </a:endParaRPr>
          </a:p>
          <a:p>
            <a:pPr marL="571500" indent="-5715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3700" dirty="0">
                <a:solidFill>
                  <a:schemeClr val="bg1"/>
                </a:solidFill>
              </a:rPr>
              <a:t>Current TSO MS II employees who are enrolled in the Aetna Health Plan have the option to remain enrolled in the Aetna Health Plan </a:t>
            </a:r>
            <a:r>
              <a:rPr lang="en-US" sz="3700" b="1" u="sng" dirty="0">
                <a:solidFill>
                  <a:schemeClr val="bg1"/>
                </a:solidFill>
              </a:rPr>
              <a:t>OR</a:t>
            </a:r>
            <a:r>
              <a:rPr lang="en-US" sz="3700" b="1" dirty="0">
                <a:solidFill>
                  <a:schemeClr val="bg1"/>
                </a:solidFill>
              </a:rPr>
              <a:t> </a:t>
            </a:r>
            <a:r>
              <a:rPr lang="en-US" sz="3700" dirty="0">
                <a:solidFill>
                  <a:schemeClr val="bg1"/>
                </a:solidFill>
              </a:rPr>
              <a:t>have a </a:t>
            </a:r>
            <a:r>
              <a:rPr lang="en-US" sz="3700" b="1" u="sng" dirty="0">
                <a:solidFill>
                  <a:schemeClr val="bg1"/>
                </a:solidFill>
              </a:rPr>
              <a:t>ONE-TIME</a:t>
            </a:r>
            <a:r>
              <a:rPr lang="en-US" sz="3700" dirty="0">
                <a:solidFill>
                  <a:schemeClr val="bg1"/>
                </a:solidFill>
              </a:rPr>
              <a:t> option to elect the NYSHIP Health Plan, effective January 1, 2024. Any such election will be </a:t>
            </a:r>
            <a:r>
              <a:rPr lang="en-US" sz="3700" b="1" u="sng" dirty="0">
                <a:solidFill>
                  <a:schemeClr val="bg1"/>
                </a:solidFill>
              </a:rPr>
              <a:t>permanent</a:t>
            </a:r>
            <a:r>
              <a:rPr lang="en-US" sz="3700" dirty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ct val="20000"/>
              </a:spcBef>
            </a:pPr>
            <a:endParaRPr lang="en-US" sz="800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endParaRPr lang="en-US" sz="8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700" dirty="0">
                <a:solidFill>
                  <a:schemeClr val="bg1"/>
                </a:solidFill>
              </a:rPr>
              <a:t>Current TSO MS II employees who participate in the Aetna Health Plan will contribute</a:t>
            </a:r>
          </a:p>
          <a:p>
            <a:r>
              <a:rPr lang="en-US" sz="3700" dirty="0">
                <a:solidFill>
                  <a:schemeClr val="bg1"/>
                </a:solidFill>
              </a:rPr>
              <a:t>     2% of their gross wages on forty (40) hours per week, on a pre-tax basis, to defray the</a:t>
            </a:r>
          </a:p>
          <a:p>
            <a:r>
              <a:rPr lang="en-US" sz="3700" dirty="0">
                <a:solidFill>
                  <a:schemeClr val="bg1"/>
                </a:solidFill>
              </a:rPr>
              <a:t>     cost  of health benefits.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pPr marL="571500" indent="-5715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3700" dirty="0">
                <a:solidFill>
                  <a:schemeClr val="bg1"/>
                </a:solidFill>
              </a:rPr>
              <a:t>All </a:t>
            </a:r>
            <a:r>
              <a:rPr lang="en-US" sz="3700" b="1" u="sng" dirty="0">
                <a:solidFill>
                  <a:schemeClr val="bg1"/>
                </a:solidFill>
              </a:rPr>
              <a:t>NEW</a:t>
            </a:r>
            <a:r>
              <a:rPr lang="en-US" sz="3700" dirty="0">
                <a:solidFill>
                  <a:schemeClr val="bg1"/>
                </a:solidFill>
              </a:rPr>
              <a:t> promotions on or after June 27, 2023, will stay in the Aetna Health Plan.</a:t>
            </a:r>
          </a:p>
          <a:p>
            <a:pPr>
              <a:spcBef>
                <a:spcPct val="20000"/>
              </a:spcBef>
            </a:pPr>
            <a:endParaRPr lang="en-US" sz="800" dirty="0">
              <a:solidFill>
                <a:schemeClr val="bg1"/>
              </a:solidFill>
            </a:endParaRPr>
          </a:p>
          <a:p>
            <a:pPr marL="571500" indent="-5715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3700" dirty="0">
                <a:solidFill>
                  <a:schemeClr val="bg1"/>
                </a:solidFill>
              </a:rPr>
              <a:t>The Aetna High Option Plan will be eliminated effective January 1, 2024.</a:t>
            </a:r>
            <a:endParaRPr lang="en-US" sz="35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306800" y="8674002"/>
            <a:ext cx="1574898" cy="157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31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3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30000"/>
          </a:blip>
          <a:srcRect t="8347" b="8347"/>
          <a:stretch>
            <a:fillRect/>
          </a:stretch>
        </p:blipFill>
        <p:spPr>
          <a:xfrm>
            <a:off x="-6095" y="0"/>
            <a:ext cx="18294095" cy="10287000"/>
          </a:xfrm>
          <a:prstGeom prst="rect">
            <a:avLst/>
          </a:prstGeom>
        </p:spPr>
      </p:pic>
      <p:sp>
        <p:nvSpPr>
          <p:cNvPr id="10" name="TextBox 5"/>
          <p:cNvSpPr txBox="1"/>
          <p:nvPr/>
        </p:nvSpPr>
        <p:spPr>
          <a:xfrm>
            <a:off x="152400" y="571500"/>
            <a:ext cx="134874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indent="0" fontAlgn="auto">
              <a:lnSpc>
                <a:spcPts val="4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spc="380" dirty="0">
                <a:solidFill>
                  <a:srgbClr val="FFEEA5"/>
                </a:solidFill>
                <a:latin typeface="Glacial Indifference Bold"/>
              </a:rPr>
              <a:t>What’s Changing for 2024?: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1409700"/>
            <a:ext cx="17754600" cy="820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Active SSSA/TSO Operating &amp; Queens Division/TSO MS II Employees:</a:t>
            </a:r>
          </a:p>
          <a:p>
            <a:pPr>
              <a:spcBef>
                <a:spcPct val="20000"/>
              </a:spcBef>
            </a:pPr>
            <a:endParaRPr lang="en-US" sz="2000" dirty="0">
              <a:solidFill>
                <a:schemeClr val="bg1"/>
              </a:solidFill>
            </a:endParaRPr>
          </a:p>
          <a:p>
            <a:pPr marL="571500" indent="-5715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4400" b="1" u="sng" dirty="0">
                <a:solidFill>
                  <a:schemeClr val="bg1"/>
                </a:solidFill>
              </a:rPr>
              <a:t>Lifetime Surviving Spouse Coverage </a:t>
            </a:r>
            <a:endParaRPr lang="en-US" sz="4400" dirty="0">
              <a:solidFill>
                <a:schemeClr val="bg1"/>
              </a:solidFill>
            </a:endParaRPr>
          </a:p>
          <a:p>
            <a:pPr marL="1485900" lvl="2" indent="-5715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bg1"/>
                </a:solidFill>
              </a:rPr>
              <a:t>For employees who are currently enrolled </a:t>
            </a:r>
            <a:r>
              <a:rPr lang="en-US" sz="4200" b="1" u="sng" dirty="0">
                <a:solidFill>
                  <a:schemeClr val="bg1"/>
                </a:solidFill>
              </a:rPr>
              <a:t>OR</a:t>
            </a:r>
            <a:r>
              <a:rPr lang="en-US" sz="4200" dirty="0">
                <a:solidFill>
                  <a:schemeClr val="bg1"/>
                </a:solidFill>
              </a:rPr>
              <a:t> will be enrolling in the Aetna Health Plan for 2024, as an active employee, in the event of your death, your surviving spouse or domestic partner who is </a:t>
            </a:r>
            <a:r>
              <a:rPr lang="en-US" sz="4200" u="sng" dirty="0">
                <a:solidFill>
                  <a:schemeClr val="bg1"/>
                </a:solidFill>
              </a:rPr>
              <a:t>also enrolled in your MTA-sponsored health benefits</a:t>
            </a:r>
            <a:r>
              <a:rPr lang="en-US" sz="4200" dirty="0">
                <a:solidFill>
                  <a:schemeClr val="bg1"/>
                </a:solidFill>
              </a:rPr>
              <a:t> will be eligible to continue lifetime health coverage.</a:t>
            </a:r>
          </a:p>
          <a:p>
            <a:pPr marL="1485900" lvl="2" indent="-5715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1"/>
              </a:solidFill>
            </a:endParaRPr>
          </a:p>
          <a:p>
            <a:pPr marL="1485900" lvl="2" indent="-5715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bg1"/>
                </a:solidFill>
              </a:rPr>
              <a:t>This benefit will </a:t>
            </a:r>
            <a:r>
              <a:rPr lang="en-US" sz="4200" b="1" u="sng" dirty="0">
                <a:solidFill>
                  <a:schemeClr val="bg1"/>
                </a:solidFill>
              </a:rPr>
              <a:t>NOT</a:t>
            </a:r>
            <a:r>
              <a:rPr lang="en-US" sz="4200" dirty="0">
                <a:solidFill>
                  <a:schemeClr val="bg1"/>
                </a:solidFill>
              </a:rPr>
              <a:t> apply in the event your surviving spouse or domestic partner is otherwise entitled to health care coverage, not including Medicare, which will continue to remain primary upon</a:t>
            </a:r>
          </a:p>
          <a:p>
            <a:pPr lvl="2"/>
            <a:r>
              <a:rPr lang="en-US" sz="4200" dirty="0">
                <a:solidFill>
                  <a:schemeClr val="bg1"/>
                </a:solidFill>
              </a:rPr>
              <a:t>     attaining Medicare eligibility.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306800" y="8674002"/>
            <a:ext cx="1574898" cy="157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93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3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30000"/>
          </a:blip>
          <a:srcRect t="8347" b="8347"/>
          <a:stretch>
            <a:fillRect/>
          </a:stretch>
        </p:blipFill>
        <p:spPr>
          <a:xfrm>
            <a:off x="-6095" y="0"/>
            <a:ext cx="18294095" cy="10287000"/>
          </a:xfrm>
          <a:prstGeom prst="rect">
            <a:avLst/>
          </a:prstGeom>
        </p:spPr>
      </p:pic>
      <p:sp>
        <p:nvSpPr>
          <p:cNvPr id="10" name="TextBox 5"/>
          <p:cNvSpPr txBox="1"/>
          <p:nvPr/>
        </p:nvSpPr>
        <p:spPr>
          <a:xfrm>
            <a:off x="152400" y="419100"/>
            <a:ext cx="134874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indent="0" fontAlgn="auto">
              <a:lnSpc>
                <a:spcPts val="4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spc="380" dirty="0">
                <a:solidFill>
                  <a:srgbClr val="FFEEA5"/>
                </a:solidFill>
                <a:latin typeface="Glacial Indifference Bold"/>
              </a:rPr>
              <a:t>What’s Changing for 2024?: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1257300"/>
            <a:ext cx="17754600" cy="832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5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Active MTA Bus TSO Local 106 Employees:</a:t>
            </a:r>
            <a:endParaRPr lang="en-US" sz="5000" dirty="0">
              <a:solidFill>
                <a:schemeClr val="bg1"/>
              </a:solidFill>
            </a:endParaRPr>
          </a:p>
          <a:p>
            <a:pPr marL="571500" indent="-5715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3800" dirty="0">
                <a:solidFill>
                  <a:schemeClr val="bg1"/>
                </a:solidFill>
              </a:rPr>
              <a:t>Current MTA Bus TSO Local 106 employees who are enrolled in the NYSHIP Health Plan have the option to remain enrolled in the NYSHIP Health Plan </a:t>
            </a:r>
            <a:r>
              <a:rPr lang="en-US" sz="3800" b="1" u="sng" dirty="0">
                <a:solidFill>
                  <a:schemeClr val="bg1"/>
                </a:solidFill>
              </a:rPr>
              <a:t>OR</a:t>
            </a:r>
            <a:r>
              <a:rPr lang="en-US" sz="3800" b="1" dirty="0">
                <a:solidFill>
                  <a:schemeClr val="bg1"/>
                </a:solidFill>
              </a:rPr>
              <a:t> </a:t>
            </a:r>
            <a:r>
              <a:rPr lang="en-US" sz="3800" dirty="0">
                <a:solidFill>
                  <a:schemeClr val="bg1"/>
                </a:solidFill>
              </a:rPr>
              <a:t>have a </a:t>
            </a:r>
            <a:r>
              <a:rPr lang="en-US" sz="3800" b="1" u="sng" dirty="0">
                <a:solidFill>
                  <a:schemeClr val="bg1"/>
                </a:solidFill>
              </a:rPr>
              <a:t>ONE-TIME</a:t>
            </a:r>
            <a:r>
              <a:rPr lang="en-US" sz="3800" dirty="0">
                <a:solidFill>
                  <a:schemeClr val="bg1"/>
                </a:solidFill>
              </a:rPr>
              <a:t> option to elect the Aetna Health Plan, effective January 1, 2024. Any such election will be </a:t>
            </a:r>
            <a:r>
              <a:rPr lang="en-US" sz="3800" b="1" u="sng" dirty="0">
                <a:solidFill>
                  <a:schemeClr val="bg1"/>
                </a:solidFill>
              </a:rPr>
              <a:t>permanent</a:t>
            </a:r>
            <a:r>
              <a:rPr lang="en-US" sz="3800" dirty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ct val="20000"/>
              </a:spcBef>
            </a:pPr>
            <a:endParaRPr lang="en-US" sz="800" dirty="0">
              <a:solidFill>
                <a:schemeClr val="bg1"/>
              </a:solidFill>
            </a:endParaRPr>
          </a:p>
          <a:p>
            <a:pPr marL="571500" indent="-5715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Current MTA Bus TSO Local 106 employees within the </a:t>
            </a:r>
            <a:r>
              <a:rPr kumimoji="0" lang="en-US" sz="3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ten (10) year waiting period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will have the option to remain enrolled in the Aetna Health Plan </a:t>
            </a:r>
            <a:r>
              <a:rPr kumimoji="0" lang="en-US" sz="3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a </a:t>
            </a:r>
            <a:r>
              <a:rPr kumimoji="0" lang="en-US" sz="3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ONE-TIME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option to elect the NYSHIP Health Plan, effective January 1, 2024. Any such election will be </a:t>
            </a:r>
            <a:r>
              <a:rPr lang="en-US" sz="3800" b="1" u="sng" dirty="0">
                <a:solidFill>
                  <a:schemeClr val="bg1"/>
                </a:solidFill>
              </a:rPr>
              <a:t>permanent</a:t>
            </a:r>
            <a:r>
              <a:rPr lang="en-US" sz="3800" dirty="0">
                <a:solidFill>
                  <a:schemeClr val="bg1"/>
                </a:solidFill>
              </a:rPr>
              <a:t>.</a:t>
            </a:r>
          </a:p>
          <a:p>
            <a:pPr marL="581025" marR="0" lvl="0" indent="-5810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pPr marL="571500" indent="-5715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3800" dirty="0">
                <a:solidFill>
                  <a:schemeClr val="bg1"/>
                </a:solidFill>
              </a:rPr>
              <a:t>All </a:t>
            </a:r>
            <a:r>
              <a:rPr lang="en-US" sz="3800" b="1" u="sng" dirty="0">
                <a:solidFill>
                  <a:schemeClr val="bg1"/>
                </a:solidFill>
              </a:rPr>
              <a:t>NEW</a:t>
            </a:r>
            <a:r>
              <a:rPr lang="en-US" sz="3800" dirty="0">
                <a:solidFill>
                  <a:schemeClr val="bg1"/>
                </a:solidFill>
              </a:rPr>
              <a:t> promotions that take place on or after full &amp; final ratification, will stay in the Aetna Health Plan.</a:t>
            </a:r>
          </a:p>
          <a:p>
            <a:pPr>
              <a:spcBef>
                <a:spcPct val="20000"/>
              </a:spcBef>
            </a:pPr>
            <a:endParaRPr lang="en-US" sz="800" dirty="0">
              <a:solidFill>
                <a:schemeClr val="bg1"/>
              </a:solidFill>
            </a:endParaRPr>
          </a:p>
          <a:p>
            <a:pPr marL="571500" indent="-5715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3800" dirty="0">
                <a:solidFill>
                  <a:schemeClr val="bg1"/>
                </a:solidFill>
              </a:rPr>
              <a:t>The Aetna High Option Plan will be eliminated effective January 1, 2024.</a:t>
            </a:r>
            <a:endParaRPr lang="en-US" sz="35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306800" y="8674002"/>
            <a:ext cx="1574898" cy="157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45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72621" y="1143521"/>
          <a:ext cx="17828478" cy="85713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1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28">
                  <a:extLst>
                    <a:ext uri="{9D8B030D-6E8A-4147-A177-3AD203B41FA5}">
                      <a16:colId xmlns:a16="http://schemas.microsoft.com/office/drawing/2014/main" val="609830745"/>
                    </a:ext>
                  </a:extLst>
                </a:gridCol>
                <a:gridCol w="4815511">
                  <a:extLst>
                    <a:ext uri="{9D8B030D-6E8A-4147-A177-3AD203B41FA5}">
                      <a16:colId xmlns:a16="http://schemas.microsoft.com/office/drawing/2014/main" val="2989790583"/>
                    </a:ext>
                  </a:extLst>
                </a:gridCol>
                <a:gridCol w="5135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35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7216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This is a summary of major in-network benefits available under each plan</a:t>
                      </a:r>
                    </a:p>
                  </a:txBody>
                  <a:tcPr marL="68571" marR="68571" marT="68571" marB="68571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950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22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71" marR="68571" marT="13714" marB="13714">
                    <a:lnR w="12700" cmpd="sng">
                      <a:noFill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30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18288" marB="18288">
                    <a:lnL w="12700" cmpd="sng">
                      <a:noFill/>
                    </a:lnL>
                    <a:lnR w="12700" cmpd="sng">
                      <a:noFill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30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18288" marB="18288">
                    <a:lnL w="12700" cmpd="sng">
                      <a:noFill/>
                    </a:lnL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1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Aetna CPOS II Basic</a:t>
                      </a:r>
                      <a:endParaRPr lang="en-US" sz="21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71" marR="68571" marT="13714" marB="13714"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63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1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Aetna Select Option </a:t>
                      </a:r>
                      <a:endParaRPr lang="en-US" sz="21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71" marR="68571" marT="13714" marB="1371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3F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6304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21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Benefit</a:t>
                      </a:r>
                      <a:endParaRPr lang="en-US" sz="21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71" marR="68571" marT="13714" marB="13714" anchor="ctr"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7D3F9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7D3F9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7D3F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1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</a:t>
                      </a:r>
                      <a:r>
                        <a:rPr lang="en-US" sz="21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-n</a:t>
                      </a:r>
                      <a:r>
                        <a:rPr lang="en-US" sz="21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etwork </a:t>
                      </a:r>
                    </a:p>
                    <a:p>
                      <a:pPr algn="ctr" fontAlgn="t"/>
                      <a:r>
                        <a:rPr lang="en-US" sz="21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(Out-of-network coverage</a:t>
                      </a:r>
                      <a:r>
                        <a:rPr lang="en-US" sz="21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available)</a:t>
                      </a:r>
                      <a:endParaRPr lang="en-US" sz="21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71" marR="68571" marT="13714" marB="1371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63D8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1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In-network </a:t>
                      </a:r>
                    </a:p>
                    <a:p>
                      <a:pPr algn="ctr" fontAlgn="t"/>
                      <a:r>
                        <a:rPr lang="en-US" sz="21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(National network</a:t>
                      </a:r>
                      <a:r>
                        <a:rPr lang="en-US" sz="21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ONLY coverage)*</a:t>
                      </a:r>
                      <a:endParaRPr lang="en-US" sz="21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71" marR="68571" marT="13714" marB="1371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3F98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975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19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Deductible</a:t>
                      </a:r>
                      <a:endParaRPr lang="en-US" sz="19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71" marR="68571" marT="34286" marB="3428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26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26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DME $100 per person per calendar year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71" marR="137142" marT="34286" marB="34286" anchor="ctr">
                    <a:lnL w="12700" cmpd="sng">
                      <a:noFill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8CC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DME $100 per person</a:t>
                      </a:r>
                      <a:r>
                        <a:rPr lang="en-US" sz="1900" u="none" strike="noStrike" baseline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per calendar year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71" marR="68571" marT="34286" marB="34286" anchor="ctr">
                    <a:lnT w="12700" cmpd="sng">
                      <a:noFill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8CC1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975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19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Out-of-pocket maximum</a:t>
                      </a:r>
                      <a:endParaRPr lang="en-US" sz="19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71" marR="68571" marT="34286" marB="34286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26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26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N/A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71" marR="68571" marT="34286" marB="34286" anchor="ctr">
                    <a:lnL w="12700" cmpd="sng">
                      <a:noFill/>
                    </a:lnL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8CC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N/A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71" marR="68571" marT="34286" marB="34286" anchor="ctr"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8CC1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975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19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Lifetime maximum</a:t>
                      </a:r>
                      <a:endParaRPr lang="en-US" sz="19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71" marR="68571" marT="34286" marB="34286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26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26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Unlimited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71" marR="68571" marT="34286" marB="34286" anchor="ctr">
                    <a:lnL w="12700" cmpd="sng">
                      <a:noFill/>
                    </a:lnL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8CC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Unlimited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71" marR="68571" marT="34286" marB="34286" anchor="ctr"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8CC1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975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Office visits: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71" marR="68571" marT="13714" marB="13714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120650" indent="0" algn="l" fontAlgn="t"/>
                      <a:r>
                        <a:rPr lang="en-US" sz="1900" b="1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 Primary care office visit</a:t>
                      </a:r>
                      <a:endParaRPr lang="en-US" sz="19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71" marR="68571" marT="34286" marB="34286" anchor="ctr">
                    <a:lnL w="12700" cmpd="sng">
                      <a:noFill/>
                    </a:lnL>
                    <a:lnR w="12700" cmpd="sng">
                      <a:noFill/>
                    </a:lnR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20650" indent="0" algn="l" fontAlgn="t"/>
                      <a:endParaRPr lang="en-US" sz="26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$15 copay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71" marR="68571" marT="34286" marB="34286" anchor="ctr">
                    <a:lnL w="12700" cmpd="sng">
                      <a:noFill/>
                    </a:lnL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8CC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100% coverage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71" marR="68571" marT="34286" marB="34286" anchor="ctr"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8CC1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97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18288" marB="18288">
                    <a:solidFill>
                      <a:srgbClr val="B18CC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0650" indent="0" algn="l" fontAlgn="t"/>
                      <a:r>
                        <a:rPr lang="en-US" sz="1900" b="1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 Specialist office visit</a:t>
                      </a:r>
                      <a:endParaRPr lang="en-US" sz="19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71" marR="68571" marT="34286" marB="34286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20650" indent="0" algn="l" fontAlgn="t"/>
                      <a:endParaRPr lang="en-US" sz="26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$15 copay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71" marR="68571" marT="34286" marB="34286" anchor="ctr">
                    <a:lnL w="12700" cmpd="sng">
                      <a:noFill/>
                    </a:lnL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8CC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100% coverage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71" marR="68571" marT="34286" marB="34286" anchor="ctr"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8CC1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97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18288" marB="18288">
                    <a:solidFill>
                      <a:srgbClr val="B18CC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0650" indent="0" algn="l" fontAlgn="t"/>
                      <a:r>
                        <a:rPr lang="en-US" sz="19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 Preventive care visit</a:t>
                      </a:r>
                      <a:endParaRPr lang="en-US" sz="19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71" marR="68571" marT="34286" marB="34286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20650" indent="0" algn="l" fontAlgn="t"/>
                      <a:endParaRPr lang="en-US" sz="26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$0 copay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71" marR="68571" marT="34286" marB="34286" anchor="ctr">
                    <a:lnL w="12700" cmpd="sng">
                      <a:noFill/>
                    </a:lnL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8CC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100% coverage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71" marR="68571" marT="34286" marB="34286" anchor="ctr"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8CC1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1329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19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Inpatient hospital deductible</a:t>
                      </a:r>
                      <a:endParaRPr lang="en-US" sz="19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71" marR="68571" marT="34286" marB="34286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26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26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$50 per person per confinement; $240 per person or family max per calendar year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71" marR="68571" marT="34286" marB="34286" anchor="ctr">
                    <a:lnL w="12700" cmpd="sng">
                      <a:noFill/>
                    </a:lnL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8CC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N/A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71" marR="68571" marT="34286" marB="34286" anchor="ctr"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8CC1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7975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19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Inpatient hospital</a:t>
                      </a:r>
                      <a:endParaRPr lang="en-US" sz="19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71" marR="68571" marT="34286" marB="34286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26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26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100% coverage after deductible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71" marR="68571" marT="34286" marB="34286" anchor="ctr">
                    <a:lnL w="12700" cmpd="sng">
                      <a:noFill/>
                    </a:lnL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8CC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100% coverage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71" marR="68571" marT="34286" marB="34286" anchor="ctr"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8CC1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7975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19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Outpatient hospital</a:t>
                      </a:r>
                      <a:endParaRPr lang="en-US" sz="19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71" marR="68571" marT="34286" marB="34286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26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26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100% coverage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71" marR="68571" marT="34286" marB="34286" anchor="ctr">
                    <a:lnL w="12700" cmpd="sng">
                      <a:noFill/>
                    </a:lnL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8CC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100% coverage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71" marR="68571" marT="34286" marB="34286" anchor="ctr"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8CC1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7975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19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Emergency room</a:t>
                      </a:r>
                      <a:endParaRPr lang="en-US" sz="19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71" marR="68571" marT="34286" marB="34286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26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26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$100 copay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71" marR="68571" marT="34286" marB="34286" anchor="ctr">
                    <a:lnL w="12700" cmpd="sng">
                      <a:noFill/>
                    </a:lnL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8CC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$100 copay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71" marR="68571" marT="34286" marB="34286" anchor="ctr"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8CC1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7975">
                <a:tc rowSpan="2" gridSpan="2">
                  <a:txBody>
                    <a:bodyPr/>
                    <a:lstStyle/>
                    <a:p>
                      <a:pPr algn="l" fontAlgn="t"/>
                      <a:r>
                        <a:rPr lang="en-US" sz="19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Mental health:</a:t>
                      </a:r>
                      <a:endParaRPr lang="en-US" sz="19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71" marR="68571" marT="13714" marB="13714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r>
                        <a:rPr lang="en-US" sz="2600" b="1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 Office visit</a:t>
                      </a:r>
                      <a:endParaRPr lang="en-US" sz="2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 Office visit</a:t>
                      </a:r>
                      <a:endParaRPr lang="en-US" sz="1900" dirty="0"/>
                    </a:p>
                  </a:txBody>
                  <a:tcPr marL="68571" marR="68571" marT="34286" marB="34286" anchor="ctr">
                    <a:lnL w="12700" cmpd="sng">
                      <a:noFill/>
                    </a:lnL>
                    <a:lnR w="12700" cmpd="sng">
                      <a:noFill/>
                    </a:lnR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$15 copay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71" marR="68571" marT="34286" marB="34286" anchor="ctr">
                    <a:lnL w="12700" cmpd="sng">
                      <a:noFill/>
                    </a:lnL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8CC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100% coverage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71" marR="68571" marT="34286" marB="34286" anchor="ctr"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8CC1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7975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18288" marB="18288">
                    <a:solidFill>
                      <a:srgbClr val="B18CC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r>
                        <a:rPr lang="en-US" sz="2600" b="1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 Inpatient</a:t>
                      </a:r>
                      <a:endParaRPr lang="en-US" sz="2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 Inpatient</a:t>
                      </a:r>
                      <a:endParaRPr lang="en-US" sz="1900"/>
                    </a:p>
                  </a:txBody>
                  <a:tcPr marL="68571" marR="68571" marT="34286" marB="34286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100% coverage after deductible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71" marR="68571" marT="34286" marB="34286" anchor="ctr">
                    <a:lnL w="12700" cmpd="sng">
                      <a:noFill/>
                    </a:lnL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8CC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100% coverage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71" marR="68571" marT="34286" marB="34286" anchor="ctr"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8CC1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7975">
                <a:tc rowSpan="2" gridSpan="2">
                  <a:txBody>
                    <a:bodyPr/>
                    <a:lstStyle/>
                    <a:p>
                      <a:pPr algn="l" fontAlgn="t"/>
                      <a:r>
                        <a:rPr lang="en-US" sz="19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Substance abuse:</a:t>
                      </a:r>
                      <a:endParaRPr lang="en-US" sz="19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71" marR="68571" marT="13714" marB="13714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r>
                        <a:rPr lang="en-US" sz="2600" b="1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 Office visit</a:t>
                      </a:r>
                      <a:endParaRPr lang="en-US" sz="2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 Office visit</a:t>
                      </a:r>
                      <a:endParaRPr lang="en-US" sz="1900" dirty="0"/>
                    </a:p>
                  </a:txBody>
                  <a:tcPr marL="68571" marR="68571" marT="34286" marB="34286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$15 copay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71" marR="68571" marT="34286" marB="34286" anchor="ctr">
                    <a:lnL w="12700" cmpd="sng">
                      <a:noFill/>
                    </a:lnL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8CC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100% coverage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71" marR="68571" marT="34286" marB="34286" anchor="ctr"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8CC1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7975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18288" marB="18288">
                    <a:solidFill>
                      <a:srgbClr val="B18CC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r>
                        <a:rPr lang="en-US" sz="2600" b="1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 Inpatient</a:t>
                      </a:r>
                      <a:endParaRPr lang="en-US" sz="2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 Inpatient</a:t>
                      </a:r>
                      <a:endParaRPr lang="en-US" sz="1900" dirty="0"/>
                    </a:p>
                  </a:txBody>
                  <a:tcPr marL="68571" marR="68571" marT="34286" marB="34286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100% coverage after deductible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71" marR="68571" marT="34286" marB="34286" anchor="ctr">
                    <a:lnL w="12700" cmpd="sng">
                      <a:noFill/>
                    </a:lnL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8CC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100% coverage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71" marR="68571" marT="34286" marB="34286" anchor="ctr"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8CC1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999912">
                <a:tc gridSpan="2">
                  <a:txBody>
                    <a:bodyPr/>
                    <a:lstStyle/>
                    <a:p>
                      <a:r>
                        <a:rPr lang="en-US" sz="19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Behavioral/Physical/Occupational &amp; Speech Therapy:</a:t>
                      </a:r>
                      <a:endParaRPr lang="en-US" sz="1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8571" marR="68571" marT="13714" marB="13714" anchor="ctr">
                    <a:lnL w="12700" cmpd="sng">
                      <a:noFill/>
                    </a:lnL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R w="12700" cmpd="sng">
                      <a:noFill/>
                    </a:lnR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8571" marR="68571" marT="34286" marB="34286" anchor="ctr">
                    <a:lnR w="12700" cmpd="sng">
                      <a:noFill/>
                    </a:lnR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77278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ctr" defTabSz="2177278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$15 copay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 fontAlgn="t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71" marR="68571" marT="34286" marB="34286" anchor="ctr">
                    <a:lnL w="12700" cmpd="sng">
                      <a:noFill/>
                    </a:lnL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8CC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77278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ctr" defTabSz="2177278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$0 copay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 fontAlgn="t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71" marR="68571" marT="34286" marB="34286" anchor="ctr">
                    <a:lnT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D3F9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8CC1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235699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1B894-7BED-4F3E-B37D-0316EFFE8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0" y="9791091"/>
            <a:ext cx="14934010" cy="457809"/>
          </a:xfrm>
        </p:spPr>
        <p:txBody>
          <a:bodyPr/>
          <a:lstStyle/>
          <a:p>
            <a:pPr algn="l" defTabSz="1632741">
              <a:defRPr/>
            </a:pPr>
            <a:r>
              <a:rPr lang="en-US" sz="2700" b="1" dirty="0">
                <a:solidFill>
                  <a:prstClr val="black"/>
                </a:solidFill>
                <a:latin typeface="Calibri"/>
              </a:rPr>
              <a:t>*National provider network allows you to see Aetna participating providers within the United States.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A19B3D0-37D3-78D1-26BA-3DED5CD3A0ED}"/>
              </a:ext>
            </a:extLst>
          </p:cNvPr>
          <p:cNvSpPr txBox="1">
            <a:spLocks/>
          </p:cNvSpPr>
          <p:nvPr/>
        </p:nvSpPr>
        <p:spPr>
          <a:xfrm>
            <a:off x="172620" y="143930"/>
            <a:ext cx="18115381" cy="885306"/>
          </a:xfrm>
          <a:prstGeom prst="rect">
            <a:avLst/>
          </a:prstGeom>
        </p:spPr>
        <p:txBody>
          <a:bodyPr vert="horz" lIns="163275" tIns="81637" rIns="163275" bIns="81637" rtlCol="0" anchor="ctr">
            <a:noAutofit/>
          </a:bodyPr>
          <a:lstStyle>
            <a:lvl1pPr algn="ctr" defTabSz="2177278" rtl="0" eaLnBrk="1" latinLnBrk="0" hangingPunct="1">
              <a:spcBef>
                <a:spcPct val="0"/>
              </a:spcBef>
              <a:buNone/>
              <a:defRPr sz="1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41">
              <a:spcBef>
                <a:spcPts val="0"/>
              </a:spcBef>
            </a:pPr>
            <a:br>
              <a:rPr lang="en-US" sz="2250" b="1" dirty="0">
                <a:solidFill>
                  <a:srgbClr val="7D3F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000" b="1" dirty="0">
                <a:solidFill>
                  <a:srgbClr val="7D3F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January 1, 2024 Aetna Options for Active SSSA/TSO Operating &amp; Queens Division/TSO Maintenance Supervisor II/MTA Bus TSO Local 106 Members with Aetna Health Plan</a:t>
            </a:r>
            <a:br>
              <a:rPr lang="en-US" sz="3000" b="1" dirty="0">
                <a:solidFill>
                  <a:srgbClr val="7D3F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000" b="1" dirty="0">
                <a:solidFill>
                  <a:srgbClr val="7D3F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0283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3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7662679" cy="10287000"/>
          </a:xfrm>
          <a:prstGeom prst="rect">
            <a:avLst/>
          </a:prstGeom>
          <a:solidFill>
            <a:srgbClr val="F7EE89"/>
          </a:solidFill>
        </p:spPr>
      </p:sp>
      <p:sp>
        <p:nvSpPr>
          <p:cNvPr id="4" name="TextBox 4"/>
          <p:cNvSpPr txBox="1"/>
          <p:nvPr/>
        </p:nvSpPr>
        <p:spPr>
          <a:xfrm>
            <a:off x="607218" y="4029645"/>
            <a:ext cx="6448241" cy="109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450"/>
              </a:lnSpc>
            </a:pPr>
            <a:r>
              <a:rPr lang="en-US" sz="6500" dirty="0">
                <a:solidFill>
                  <a:srgbClr val="0060A9"/>
                </a:solidFill>
                <a:latin typeface="League Spartan"/>
              </a:rPr>
              <a:t>Agenda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257607" y="1423130"/>
            <a:ext cx="9272169" cy="8240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60735" indent="-160735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League Spartan" panose="020B0604020202020204" charset="0"/>
                <a:cs typeface="Arial" pitchFamily="34" charset="0"/>
              </a:rPr>
              <a:t>View Benefits on My MTA Portal</a:t>
            </a:r>
          </a:p>
          <a:p>
            <a:pPr marL="160735" indent="-160735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League Spartan" panose="020B0604020202020204" charset="0"/>
                <a:cs typeface="Arial" pitchFamily="34" charset="0"/>
              </a:rPr>
              <a:t>Open Enrollment Information</a:t>
            </a:r>
          </a:p>
          <a:p>
            <a:pPr marL="160735" indent="-160735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League Spartan" panose="020B0604020202020204" charset="0"/>
                <a:cs typeface="Arial" pitchFamily="34" charset="0"/>
              </a:rPr>
              <a:t>MTA Medical Opt-Out Program </a:t>
            </a:r>
          </a:p>
          <a:p>
            <a:pPr marL="160735" indent="-160735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League Spartan" panose="020B0604020202020204" charset="0"/>
                <a:cs typeface="Arial" pitchFamily="34" charset="0"/>
              </a:rPr>
              <a:t>What’s Changing for 2024</a:t>
            </a:r>
            <a:endParaRPr lang="en-US" sz="3600" b="1" strike="sngStrike" dirty="0">
              <a:solidFill>
                <a:schemeClr val="bg1"/>
              </a:solidFill>
              <a:latin typeface="League Spartan" panose="020B0604020202020204" charset="0"/>
              <a:cs typeface="Arial" panose="020B0604020202020204" pitchFamily="34" charset="0"/>
            </a:endParaRPr>
          </a:p>
          <a:p>
            <a:pPr marL="160735" indent="-160735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League Spartan" panose="020B0604020202020204" charset="0"/>
                <a:cs typeface="Arial" pitchFamily="34" charset="0"/>
              </a:rPr>
              <a:t>Medical Plan Options</a:t>
            </a:r>
          </a:p>
          <a:p>
            <a:pPr marL="160735" indent="-160735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League Spartan" panose="020B0604020202020204" charset="0"/>
                <a:cs typeface="Arial" pitchFamily="34" charset="0"/>
              </a:rPr>
              <a:t>Prescription Drug Plan</a:t>
            </a:r>
          </a:p>
          <a:p>
            <a:pPr marL="160735" indent="-160735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League Spartan" panose="020B0604020202020204" charset="0"/>
                <a:cs typeface="Arial" pitchFamily="34" charset="0"/>
              </a:rPr>
              <a:t>Dental Plan Options</a:t>
            </a:r>
          </a:p>
          <a:p>
            <a:pPr marL="160735" indent="-160735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League Spartan" panose="020B0604020202020204" charset="0"/>
                <a:cs typeface="Arial" pitchFamily="34" charset="0"/>
              </a:rPr>
              <a:t>Vision Coverage</a:t>
            </a:r>
          </a:p>
          <a:p>
            <a:pPr marL="160735" indent="-160735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League Spartan" panose="020B0604020202020204" charset="0"/>
                <a:cs typeface="Arial" pitchFamily="34" charset="0"/>
              </a:rPr>
              <a:t>Tax-Favored Programs</a:t>
            </a:r>
            <a:endParaRPr lang="en-US" sz="3600" b="1" strike="sngStrike" dirty="0">
              <a:solidFill>
                <a:schemeClr val="bg1"/>
              </a:solidFill>
              <a:latin typeface="League Spartan" panose="020B0604020202020204" charset="0"/>
              <a:cs typeface="Arial" pitchFamily="34" charset="0"/>
            </a:endParaRPr>
          </a:p>
          <a:p>
            <a:pPr marL="160735" indent="-160735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League Spartan" panose="020B0604020202020204" charset="0"/>
                <a:cs typeface="Arial" pitchFamily="34" charset="0"/>
              </a:rPr>
              <a:t>Resources Available to You</a:t>
            </a: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306800" y="8496300"/>
            <a:ext cx="1574898" cy="157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94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5"/>
          <p:cNvSpPr txBox="1"/>
          <p:nvPr/>
        </p:nvSpPr>
        <p:spPr>
          <a:xfrm>
            <a:off x="3886200" y="647700"/>
            <a:ext cx="10280715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0"/>
              </a:lnSpc>
            </a:pPr>
            <a:r>
              <a:rPr lang="en-US" sz="5400" spc="380" dirty="0">
                <a:solidFill>
                  <a:srgbClr val="7030A0"/>
                </a:solidFill>
                <a:latin typeface="Glacial Indifference Bold"/>
              </a:rPr>
              <a:t>Value Added Benefits</a:t>
            </a:r>
            <a:endParaRPr lang="en-US" sz="4000" spc="380" dirty="0">
              <a:solidFill>
                <a:srgbClr val="7030A0"/>
              </a:solidFill>
              <a:latin typeface="Glacial Indifference 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3061A2-75AD-9B45-9C4C-A828034EC5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" t="13137" r="1333" b="8429"/>
          <a:stretch/>
        </p:blipFill>
        <p:spPr bwMode="auto">
          <a:xfrm>
            <a:off x="1752600" y="1638300"/>
            <a:ext cx="14859000" cy="77724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833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3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30000"/>
          </a:blip>
          <a:srcRect t="8347" b="8347"/>
          <a:stretch>
            <a:fillRect/>
          </a:stretch>
        </p:blipFill>
        <p:spPr>
          <a:xfrm>
            <a:off x="0" y="-14654"/>
            <a:ext cx="18264320" cy="10301654"/>
          </a:xfrm>
          <a:prstGeom prst="rect">
            <a:avLst/>
          </a:prstGeom>
        </p:spPr>
      </p:pic>
      <p:sp>
        <p:nvSpPr>
          <p:cNvPr id="10" name="TextBox 5"/>
          <p:cNvSpPr txBox="1"/>
          <p:nvPr/>
        </p:nvSpPr>
        <p:spPr>
          <a:xfrm>
            <a:off x="2108630" y="1412827"/>
            <a:ext cx="14706600" cy="6347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60"/>
              </a:lnSpc>
            </a:pPr>
            <a:r>
              <a:rPr lang="en-US" sz="6000" spc="380" dirty="0">
                <a:solidFill>
                  <a:srgbClr val="FFEEA5"/>
                </a:solidFill>
                <a:latin typeface="Glacial Indifference Bold"/>
              </a:rPr>
              <a:t>Medical Plans for Aetna Health Plan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39470" y="2962220"/>
            <a:ext cx="14809060" cy="562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500" dirty="0">
                <a:solidFill>
                  <a:schemeClr val="bg1"/>
                </a:solidFill>
              </a:rPr>
              <a:t>If you have questions about your coverage, need help finding a participating provider, locating an urgent care center, or need help with a claim or understanding an Explanation of Benefits (EOB), you can contact the: </a:t>
            </a:r>
          </a:p>
          <a:p>
            <a:pPr lvl="0">
              <a:spcBef>
                <a:spcPct val="20000"/>
              </a:spcBef>
            </a:pPr>
            <a:endParaRPr lang="en-US" sz="3500" b="1" dirty="0">
              <a:solidFill>
                <a:schemeClr val="bg1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en-US" sz="3500" b="1" dirty="0">
                <a:solidFill>
                  <a:schemeClr val="bg1"/>
                </a:solidFill>
              </a:rPr>
              <a:t>Aetna MTA NYCT Concierge by phone for a confidential chat:</a:t>
            </a:r>
          </a:p>
          <a:p>
            <a:pPr lvl="0" algn="ctr">
              <a:spcBef>
                <a:spcPct val="20000"/>
              </a:spcBef>
            </a:pPr>
            <a:r>
              <a:rPr lang="en-US" sz="3500" b="1" dirty="0">
                <a:solidFill>
                  <a:schemeClr val="bg1"/>
                </a:solidFill>
              </a:rPr>
              <a:t>1-855-824-5349 (TTY: 711)</a:t>
            </a:r>
          </a:p>
          <a:p>
            <a:pPr lvl="0" algn="ctr">
              <a:spcBef>
                <a:spcPct val="20000"/>
              </a:spcBef>
            </a:pPr>
            <a:r>
              <a:rPr lang="en-US" sz="3500" b="1" dirty="0">
                <a:solidFill>
                  <a:schemeClr val="bg1"/>
                </a:solidFill>
              </a:rPr>
              <a:t>Monday – Friday, 8a.m. – 8 p.m. ET.</a:t>
            </a:r>
          </a:p>
          <a:p>
            <a:pPr lvl="0" algn="ctr">
              <a:spcBef>
                <a:spcPct val="20000"/>
              </a:spcBef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https://www.aetnanyct.com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  <a:p>
            <a:pPr lvl="0" algn="ctr">
              <a:spcBef>
                <a:spcPct val="20000"/>
              </a:spcBef>
            </a:pP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CA9C60-49E7-AAA1-E791-84A3D938448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535400" y="8648700"/>
            <a:ext cx="1574898" cy="157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8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39A5B75D-B638-059E-2C62-36F9600FAA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5197" r="5770" b="2028"/>
          <a:stretch/>
        </p:blipFill>
        <p:spPr bwMode="auto">
          <a:xfrm>
            <a:off x="447686" y="876300"/>
            <a:ext cx="17221200" cy="9048430"/>
          </a:xfrm>
          <a:prstGeom prst="rect">
            <a:avLst/>
          </a:prstGeom>
          <a:ln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543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3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30000"/>
          </a:blip>
          <a:srcRect t="8347" b="8347"/>
          <a:stretch>
            <a:fillRect/>
          </a:stretch>
        </p:blipFill>
        <p:spPr>
          <a:xfrm>
            <a:off x="0" y="-14654"/>
            <a:ext cx="18264320" cy="10301654"/>
          </a:xfrm>
          <a:prstGeom prst="rect">
            <a:avLst/>
          </a:prstGeom>
        </p:spPr>
      </p:pic>
      <p:sp>
        <p:nvSpPr>
          <p:cNvPr id="10" name="TextBox 5"/>
          <p:cNvSpPr txBox="1"/>
          <p:nvPr/>
        </p:nvSpPr>
        <p:spPr>
          <a:xfrm>
            <a:off x="228600" y="422486"/>
            <a:ext cx="16611600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60"/>
              </a:lnSpc>
              <a:spcAft>
                <a:spcPts val="1200"/>
              </a:spcAft>
            </a:pPr>
            <a:r>
              <a:rPr lang="en-US" sz="6000" spc="380" dirty="0">
                <a:solidFill>
                  <a:schemeClr val="accent6">
                    <a:lumMod val="60000"/>
                    <a:lumOff val="40000"/>
                  </a:schemeClr>
                </a:solidFill>
                <a:latin typeface="Glacial Indifference Bold"/>
              </a:rPr>
              <a:t>NYSHIP Health Plan Benefits for:</a:t>
            </a:r>
            <a:r>
              <a:rPr lang="en-US" sz="6000" spc="380" dirty="0">
                <a:solidFill>
                  <a:srgbClr val="FFEEA5"/>
                </a:solidFill>
                <a:latin typeface="Glacial Indifference Bold"/>
              </a:rPr>
              <a:t> </a:t>
            </a:r>
          </a:p>
          <a:p>
            <a:pPr algn="ctr">
              <a:lnSpc>
                <a:spcPts val="4560"/>
              </a:lnSpc>
              <a:spcAft>
                <a:spcPts val="600"/>
              </a:spcAft>
            </a:pPr>
            <a:r>
              <a:rPr lang="en-US" sz="4200" spc="380" dirty="0">
                <a:solidFill>
                  <a:srgbClr val="FFEEA5"/>
                </a:solidFill>
                <a:latin typeface="Glacial Indifference Bold"/>
              </a:rPr>
              <a:t>Active SSSA/TSO Operating &amp; Queens</a:t>
            </a:r>
          </a:p>
          <a:p>
            <a:pPr algn="ctr">
              <a:lnSpc>
                <a:spcPts val="4560"/>
              </a:lnSpc>
              <a:spcBef>
                <a:spcPts val="400"/>
              </a:spcBef>
              <a:spcAft>
                <a:spcPts val="600"/>
              </a:spcAft>
            </a:pPr>
            <a:r>
              <a:rPr lang="en-US" sz="4200" spc="380" dirty="0">
                <a:solidFill>
                  <a:srgbClr val="FFEEA5"/>
                </a:solidFill>
                <a:latin typeface="Glacial Indifference Bold"/>
              </a:rPr>
              <a:t>Division/TSO MS II/MTA Bus TSO Local 106 Members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66A7DBC-3D29-2D84-1497-F147058DD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791281"/>
              </p:ext>
            </p:extLst>
          </p:nvPr>
        </p:nvGraphicFramePr>
        <p:xfrm>
          <a:off x="228600" y="2679879"/>
          <a:ext cx="16535400" cy="733817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610600">
                  <a:extLst>
                    <a:ext uri="{9D8B030D-6E8A-4147-A177-3AD203B41FA5}">
                      <a16:colId xmlns:a16="http://schemas.microsoft.com/office/drawing/2014/main" val="1873067829"/>
                    </a:ext>
                  </a:extLst>
                </a:gridCol>
                <a:gridCol w="7924800">
                  <a:extLst>
                    <a:ext uri="{9D8B030D-6E8A-4147-A177-3AD203B41FA5}">
                      <a16:colId xmlns:a16="http://schemas.microsoft.com/office/drawing/2014/main" val="2811924643"/>
                    </a:ext>
                  </a:extLst>
                </a:gridCol>
              </a:tblGrid>
              <a:tr h="7194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5000" dirty="0"/>
                        <a:t>NYSHIP Offers Two (2) Different Types of Medical Plans</a:t>
                      </a:r>
                    </a:p>
                  </a:txBody>
                  <a:tcPr>
                    <a:solidFill>
                      <a:srgbClr val="2E51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50805"/>
                  </a:ext>
                </a:extLst>
              </a:tr>
              <a:tr h="1157448">
                <a:tc>
                  <a:txBody>
                    <a:bodyPr/>
                    <a:lstStyle/>
                    <a:p>
                      <a:pPr algn="ctr"/>
                      <a:r>
                        <a:rPr lang="en-US" sz="3800" b="1" dirty="0"/>
                        <a:t>Participating Provide Organization (PPO)</a:t>
                      </a:r>
                    </a:p>
                    <a:p>
                      <a:pPr algn="ctr"/>
                      <a:r>
                        <a:rPr lang="en-US" sz="3800" b="1" dirty="0"/>
                        <a:t>The Empire 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1" kern="1200" dirty="0">
                          <a:solidFill>
                            <a:schemeClr val="dk1"/>
                          </a:solidFill>
                        </a:rPr>
                        <a:t>Health Maintenance Organization (HMO)</a:t>
                      </a:r>
                      <a:endParaRPr lang="en-US" sz="3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0788912"/>
                  </a:ext>
                </a:extLst>
              </a:tr>
              <a:tr h="773719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2600" dirty="0"/>
                        <a:t>Provides a full range of health care coverage for in-network </a:t>
                      </a:r>
                      <a:r>
                        <a:rPr lang="en-US" sz="2600" b="1" u="sng" dirty="0"/>
                        <a:t>and</a:t>
                      </a:r>
                      <a:r>
                        <a:rPr lang="en-US" sz="2600" dirty="0"/>
                        <a:t> out-of-network providers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2600" dirty="0"/>
                        <a:t>In-network </a:t>
                      </a:r>
                      <a:r>
                        <a:rPr lang="en-US" sz="2600" b="1" u="sng" dirty="0"/>
                        <a:t>ONLY</a:t>
                      </a:r>
                      <a:r>
                        <a:rPr lang="en-US" sz="2600" dirty="0"/>
                        <a:t> coverage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380383"/>
                  </a:ext>
                </a:extLst>
              </a:tr>
              <a:tr h="761881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2600" dirty="0"/>
                        <a:t>You are </a:t>
                      </a:r>
                      <a:r>
                        <a:rPr lang="en-US" sz="2600" b="1" u="sng" dirty="0"/>
                        <a:t>NOT</a:t>
                      </a:r>
                      <a:r>
                        <a:rPr lang="en-US" sz="2600" dirty="0"/>
                        <a:t> required to choose a primary care physician (PCP)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2600" dirty="0"/>
                        <a:t>You </a:t>
                      </a:r>
                      <a:r>
                        <a:rPr lang="en-US" sz="2600" b="1" u="sng" dirty="0"/>
                        <a:t>MUST</a:t>
                      </a:r>
                      <a:r>
                        <a:rPr lang="en-US" sz="2600" dirty="0"/>
                        <a:t> choose a primary care physician (PCP) from the HMO network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408298"/>
                  </a:ext>
                </a:extLst>
              </a:tr>
              <a:tr h="49701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2600" b="1" u="sng" dirty="0"/>
                        <a:t>NO</a:t>
                      </a:r>
                      <a:r>
                        <a:rPr lang="en-US" sz="2600" dirty="0"/>
                        <a:t> referrals are needed for specialist visits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2600" dirty="0"/>
                        <a:t>Specialist visits </a:t>
                      </a:r>
                      <a:r>
                        <a:rPr lang="en-US" sz="2600" b="1" u="sng" dirty="0"/>
                        <a:t>require</a:t>
                      </a:r>
                      <a:r>
                        <a:rPr lang="en-US" sz="2600" dirty="0"/>
                        <a:t> referrals authorized by your PCP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009755"/>
                  </a:ext>
                </a:extLst>
              </a:tr>
              <a:tr h="625648">
                <a:tc>
                  <a:txBody>
                    <a:bodyPr/>
                    <a:lstStyle/>
                    <a:p>
                      <a:pPr algn="ctr"/>
                      <a:r>
                        <a:rPr lang="en-US" sz="3800" b="1" kern="1200" dirty="0">
                          <a:solidFill>
                            <a:schemeClr val="dk1"/>
                          </a:solidFill>
                        </a:rPr>
                        <a:t>PPO Plan Details</a:t>
                      </a:r>
                      <a:endParaRPr lang="en-US" sz="3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800" b="1" kern="1200" dirty="0">
                          <a:solidFill>
                            <a:schemeClr val="dk1"/>
                          </a:solidFill>
                        </a:rPr>
                        <a:t>HMO Plan Details</a:t>
                      </a:r>
                      <a:endParaRPr lang="en-US" sz="3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988919"/>
                  </a:ext>
                </a:extLst>
              </a:tr>
              <a:tr h="83014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2600" dirty="0"/>
                        <a:t>$25 copayment for in-network primary &amp; specialist office visits (outside of annual physical exam)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2600" dirty="0"/>
                        <a:t>You can enroll in any NYSHIP-approved HMO plan that serves the area in which you live and/or 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025683"/>
                  </a:ext>
                </a:extLst>
              </a:tr>
              <a:tr h="742109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2600" dirty="0"/>
                        <a:t>120 days of in-network hospital coverage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2600" dirty="0"/>
                        <a:t>Please review the </a:t>
                      </a:r>
                      <a:r>
                        <a:rPr lang="en-US" sz="2600" i="1" dirty="0"/>
                        <a:t>2024 Health Insurance Choices</a:t>
                      </a:r>
                      <a:r>
                        <a:rPr lang="en-US" sz="2600" dirty="0"/>
                        <a:t> </a:t>
                      </a:r>
                      <a:r>
                        <a:rPr lang="en-US" sz="2600" i="1" dirty="0"/>
                        <a:t>Guide</a:t>
                      </a:r>
                      <a:r>
                        <a:rPr lang="en-US" sz="2600" dirty="0"/>
                        <a:t> located on the My MTA Portal to confirm if an HMO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925823"/>
                  </a:ext>
                </a:extLst>
              </a:tr>
              <a:tr h="53180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2600" dirty="0"/>
                        <a:t>No annual deductible for in-network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    Plan is available in your 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80399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D719BC2-C5EA-5ABC-8CC1-32A3AF99F5F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764000" y="8648700"/>
            <a:ext cx="1574898" cy="157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31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3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30000"/>
          </a:blip>
          <a:srcRect t="8347" b="8347"/>
          <a:stretch>
            <a:fillRect/>
          </a:stretch>
        </p:blipFill>
        <p:spPr>
          <a:xfrm>
            <a:off x="0" y="0"/>
            <a:ext cx="18296467" cy="10287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34670" y="4051566"/>
            <a:ext cx="15418660" cy="5435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Under NYSHIP, prescription drugs are part of your medical plan, whether you join The Empire Plan (PPO) or one of the HMOs.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752475" marR="0" lvl="0" indent="-7524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For The Empire Plan (PPO), prescription drugs are </a:t>
            </a:r>
            <a:r>
              <a:rPr lang="en-US" sz="5000" dirty="0">
                <a:solidFill>
                  <a:prstClr val="white"/>
                </a:solidFill>
                <a:latin typeface="Calibri" panose="020F0502020204030204" pitchFamily="34" charset="0"/>
              </a:rPr>
              <a:t>through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CVS Caremark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81B268E8-5439-5055-1D6F-F849BEAED7CC}"/>
              </a:ext>
            </a:extLst>
          </p:cNvPr>
          <p:cNvSpPr txBox="1"/>
          <p:nvPr/>
        </p:nvSpPr>
        <p:spPr>
          <a:xfrm>
            <a:off x="1" y="563558"/>
            <a:ext cx="18296466" cy="26481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60"/>
              </a:lnSpc>
              <a:spcAft>
                <a:spcPts val="1200"/>
              </a:spcAft>
            </a:pPr>
            <a:r>
              <a:rPr lang="en-US" sz="6000" spc="380" dirty="0">
                <a:solidFill>
                  <a:schemeClr val="accent6">
                    <a:lumMod val="60000"/>
                    <a:lumOff val="40000"/>
                  </a:schemeClr>
                </a:solidFill>
                <a:latin typeface="Glacial Indifference Bold"/>
              </a:rPr>
              <a:t>Prescription Drug Plan for:</a:t>
            </a:r>
            <a:r>
              <a:rPr lang="en-US" sz="6000" spc="380" dirty="0">
                <a:solidFill>
                  <a:srgbClr val="FFEEA5"/>
                </a:solidFill>
                <a:latin typeface="Glacial Indifference Bold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456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380" normalizeH="0" baseline="0" noProof="0" dirty="0">
                <a:ln>
                  <a:noFill/>
                </a:ln>
                <a:solidFill>
                  <a:srgbClr val="FFEEA5"/>
                </a:solidFill>
                <a:effectLst/>
                <a:uLnTx/>
                <a:uFillTx/>
                <a:latin typeface="Glacial Indifference Bold"/>
                <a:ea typeface="+mn-ea"/>
                <a:cs typeface="+mn-cs"/>
              </a:rPr>
              <a:t>Active SSSA/TSO Operating &amp; Queens</a:t>
            </a:r>
          </a:p>
          <a:p>
            <a:pPr marL="0" marR="0" lvl="0" indent="0" algn="ctr" defTabSz="914400" rtl="0" eaLnBrk="1" fontAlgn="auto" latinLnBrk="0" hangingPunct="1">
              <a:lnSpc>
                <a:spcPts val="4560"/>
              </a:lnSpc>
              <a:spcBef>
                <a:spcPts val="4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380" normalizeH="0" baseline="0" noProof="0" dirty="0">
                <a:ln>
                  <a:noFill/>
                </a:ln>
                <a:solidFill>
                  <a:srgbClr val="FFEEA5"/>
                </a:solidFill>
                <a:effectLst/>
                <a:uLnTx/>
                <a:uFillTx/>
                <a:latin typeface="Glacial Indifference Bold"/>
                <a:ea typeface="+mn-ea"/>
                <a:cs typeface="+mn-cs"/>
              </a:rPr>
              <a:t>Division/TSO MS II/MTA Bus TSO Local 106 Members </a:t>
            </a:r>
            <a:r>
              <a:rPr lang="en-US" sz="4800" spc="380" dirty="0">
                <a:solidFill>
                  <a:srgbClr val="FFEEA5"/>
                </a:solidFill>
                <a:latin typeface="Glacial Indifference Bold"/>
              </a:rPr>
              <a:t>Enrolled in NYSHIP Health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B9310C-4C55-4358-EB31-F61AD647C0E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535400" y="8648700"/>
            <a:ext cx="1574898" cy="157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88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3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30000"/>
          </a:blip>
          <a:srcRect t="8347" b="8347"/>
          <a:stretch>
            <a:fillRect/>
          </a:stretch>
        </p:blipFill>
        <p:spPr>
          <a:xfrm>
            <a:off x="0" y="1"/>
            <a:ext cx="18288000" cy="10287000"/>
          </a:xfrm>
          <a:prstGeom prst="rect">
            <a:avLst/>
          </a:prstGeom>
        </p:spPr>
      </p:pic>
      <p:sp>
        <p:nvSpPr>
          <p:cNvPr id="10" name="TextBox 5"/>
          <p:cNvSpPr txBox="1"/>
          <p:nvPr/>
        </p:nvSpPr>
        <p:spPr>
          <a:xfrm>
            <a:off x="1625170" y="1137150"/>
            <a:ext cx="15037660" cy="6347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380" normalizeH="0" baseline="0" noProof="0" dirty="0">
                <a:ln>
                  <a:noFill/>
                </a:ln>
                <a:solidFill>
                  <a:srgbClr val="FFEEA5"/>
                </a:solidFill>
                <a:effectLst/>
                <a:uLnTx/>
                <a:uFillTx/>
                <a:latin typeface="Glacial Indifference Bold"/>
                <a:ea typeface="+mn-ea"/>
                <a:cs typeface="+mn-cs"/>
              </a:rPr>
              <a:t>Medical Plans for NYSHIP Health Plan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25170" y="2860963"/>
            <a:ext cx="15037660" cy="5681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If you need New York State Health Insurance Program (NYSHIP) medical, hospital, and prescription drug coverage information</a:t>
            </a:r>
            <a:r>
              <a:rPr lang="en-US" sz="5000" dirty="0">
                <a:solidFill>
                  <a:prstClr val="white"/>
                </a:solidFill>
                <a:latin typeface="Calibri"/>
              </a:rPr>
              <a:t> 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or need help finding a participating provider, you can visit the NYSHIP website at: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www.cs.ny.gov/employee-benefits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8AC455-AE85-3F07-AB7B-B049F1F93FD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535400" y="8648700"/>
            <a:ext cx="1574898" cy="157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40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3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30000"/>
          </a:blip>
          <a:srcRect t="8347" b="8347"/>
          <a:stretch>
            <a:fillRect/>
          </a:stretch>
        </p:blipFill>
        <p:spPr>
          <a:xfrm>
            <a:off x="-6095" y="0"/>
            <a:ext cx="18294095" cy="10287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2230EF-1F82-7989-4D99-343408AB87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6" r="685" b="925"/>
          <a:stretch/>
        </p:blipFill>
        <p:spPr>
          <a:xfrm>
            <a:off x="0" y="1104900"/>
            <a:ext cx="18288000" cy="91820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EF78CC0-04C8-43D8-0903-BAB1EAF83462}"/>
              </a:ext>
            </a:extLst>
          </p:cNvPr>
          <p:cNvSpPr txBox="1">
            <a:spLocks/>
          </p:cNvSpPr>
          <p:nvPr/>
        </p:nvSpPr>
        <p:spPr>
          <a:xfrm>
            <a:off x="-228600" y="38100"/>
            <a:ext cx="18745200" cy="1143000"/>
          </a:xfrm>
          <a:prstGeom prst="rect">
            <a:avLst/>
          </a:prstGeom>
        </p:spPr>
        <p:txBody>
          <a:bodyPr vert="horz" lIns="163275" tIns="81637" rIns="163275" bIns="81637" rtlCol="0" anchor="ctr">
            <a:noAutofit/>
          </a:bodyPr>
          <a:lstStyle>
            <a:lvl1pPr algn="ctr" defTabSz="2177278" rtl="0" eaLnBrk="1" latinLnBrk="0" hangingPunct="1">
              <a:spcBef>
                <a:spcPct val="0"/>
              </a:spcBef>
              <a:buNone/>
              <a:defRPr sz="1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41">
              <a:spcBef>
                <a:spcPts val="0"/>
              </a:spcBef>
            </a:pPr>
            <a:br>
              <a:rPr lang="en-US" sz="3500" b="1" dirty="0">
                <a:solidFill>
                  <a:srgbClr val="7D3F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200" spc="380" dirty="0">
                <a:solidFill>
                  <a:srgbClr val="FFEEA5"/>
                </a:solidFill>
                <a:latin typeface="Glacial Indifference Bold"/>
                <a:ea typeface="+mn-ea"/>
                <a:cs typeface="+mn-cs"/>
              </a:rPr>
              <a:t>2024 Health Plan Highlights for Active SSSA/TSO Operating &amp; Queens Division/TSO Maintenance Supervisor II/MTA Bus TSO Local 106 Members</a:t>
            </a:r>
            <a:br>
              <a:rPr lang="en-US" sz="3200" spc="380" dirty="0">
                <a:solidFill>
                  <a:srgbClr val="FFEEA5"/>
                </a:solidFill>
                <a:latin typeface="Glacial Indifference Bold"/>
                <a:ea typeface="+mn-ea"/>
                <a:cs typeface="+mn-cs"/>
              </a:rPr>
            </a:br>
            <a:r>
              <a:rPr lang="en-US" sz="3500" b="1" dirty="0">
                <a:solidFill>
                  <a:srgbClr val="7D3F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385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3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30000"/>
          </a:blip>
          <a:srcRect t="8347" b="8347"/>
          <a:stretch>
            <a:fillRect/>
          </a:stretch>
        </p:blipFill>
        <p:spPr>
          <a:xfrm>
            <a:off x="0" y="-14654"/>
            <a:ext cx="18264320" cy="10301654"/>
          </a:xfrm>
          <a:prstGeom prst="rect">
            <a:avLst/>
          </a:prstGeom>
        </p:spPr>
      </p:pic>
      <p:sp>
        <p:nvSpPr>
          <p:cNvPr id="10" name="TextBox 5"/>
          <p:cNvSpPr txBox="1"/>
          <p:nvPr/>
        </p:nvSpPr>
        <p:spPr>
          <a:xfrm>
            <a:off x="292960" y="1421312"/>
            <a:ext cx="17678400" cy="2080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60"/>
              </a:lnSpc>
              <a:spcAft>
                <a:spcPts val="1200"/>
              </a:spcAft>
            </a:pPr>
            <a:r>
              <a:rPr lang="en-US" sz="6000" spc="380" dirty="0">
                <a:solidFill>
                  <a:schemeClr val="accent6">
                    <a:lumMod val="60000"/>
                    <a:lumOff val="40000"/>
                  </a:schemeClr>
                </a:solidFill>
                <a:latin typeface="Glacial Indifference Bold"/>
              </a:rPr>
              <a:t>Dental Plan Options for:</a:t>
            </a:r>
            <a:r>
              <a:rPr lang="en-US" sz="6000" spc="380" dirty="0">
                <a:solidFill>
                  <a:srgbClr val="FFEEA5"/>
                </a:solidFill>
                <a:latin typeface="Glacial Indifference Bold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456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380" normalizeH="0" baseline="0" noProof="0" dirty="0">
                <a:ln>
                  <a:noFill/>
                </a:ln>
                <a:solidFill>
                  <a:srgbClr val="FFEEA5"/>
                </a:solidFill>
                <a:effectLst/>
                <a:uLnTx/>
                <a:uFillTx/>
                <a:latin typeface="Glacial Indifference Bold"/>
                <a:ea typeface="+mn-ea"/>
                <a:cs typeface="+mn-cs"/>
              </a:rPr>
              <a:t>Active SSSA/TSO Operating &amp; Queens</a:t>
            </a:r>
          </a:p>
          <a:p>
            <a:pPr marL="0" marR="0" lvl="0" indent="0" algn="ctr" defTabSz="914400" rtl="0" eaLnBrk="1" fontAlgn="auto" latinLnBrk="0" hangingPunct="1">
              <a:lnSpc>
                <a:spcPts val="4560"/>
              </a:lnSpc>
              <a:spcBef>
                <a:spcPts val="4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380" normalizeH="0" baseline="0" noProof="0" dirty="0">
                <a:ln>
                  <a:noFill/>
                </a:ln>
                <a:solidFill>
                  <a:srgbClr val="FFEEA5"/>
                </a:solidFill>
                <a:effectLst/>
                <a:uLnTx/>
                <a:uFillTx/>
                <a:latin typeface="Glacial Indifference Bold"/>
                <a:ea typeface="+mn-ea"/>
                <a:cs typeface="+mn-cs"/>
              </a:rPr>
              <a:t>Division/TSO MS II/MTA Bus TSO Local 106 Members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66A7DBC-3D29-2D84-1497-F147058DD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228992"/>
              </p:ext>
            </p:extLst>
          </p:nvPr>
        </p:nvGraphicFramePr>
        <p:xfrm>
          <a:off x="521560" y="4469237"/>
          <a:ext cx="17221200" cy="235066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926586">
                  <a:extLst>
                    <a:ext uri="{9D8B030D-6E8A-4147-A177-3AD203B41FA5}">
                      <a16:colId xmlns:a16="http://schemas.microsoft.com/office/drawing/2014/main" val="1873067829"/>
                    </a:ext>
                  </a:extLst>
                </a:gridCol>
                <a:gridCol w="8294614">
                  <a:extLst>
                    <a:ext uri="{9D8B030D-6E8A-4147-A177-3AD203B41FA5}">
                      <a16:colId xmlns:a16="http://schemas.microsoft.com/office/drawing/2014/main" val="2811924643"/>
                    </a:ext>
                  </a:extLst>
                </a:gridCol>
              </a:tblGrid>
              <a:tr h="7194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5000" dirty="0"/>
                        <a:t>CIGNA Offers Two (2) Different Types of Dental Plans</a:t>
                      </a:r>
                    </a:p>
                  </a:txBody>
                  <a:tcPr>
                    <a:solidFill>
                      <a:srgbClr val="2E51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50805"/>
                  </a:ext>
                </a:extLst>
              </a:tr>
              <a:tr h="788167">
                <a:tc>
                  <a:txBody>
                    <a:bodyPr/>
                    <a:lstStyle/>
                    <a:p>
                      <a:pPr algn="ctr"/>
                      <a:r>
                        <a:rPr lang="en-US" sz="4200" b="1" dirty="0"/>
                        <a:t>CIGNA PPO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b="1" kern="1200" dirty="0">
                          <a:solidFill>
                            <a:schemeClr val="dk1"/>
                          </a:solidFill>
                        </a:rPr>
                        <a:t>CIGNA DHMO</a:t>
                      </a:r>
                      <a:endParaRPr lang="en-US" sz="4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0788912"/>
                  </a:ext>
                </a:extLst>
              </a:tr>
              <a:tr h="709056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3000" dirty="0"/>
                        <a:t>Provides for in-network </a:t>
                      </a:r>
                      <a:r>
                        <a:rPr lang="en-US" sz="3000" b="1" u="sng" dirty="0"/>
                        <a:t>and</a:t>
                      </a:r>
                      <a:r>
                        <a:rPr lang="en-US" sz="3000" dirty="0"/>
                        <a:t> out-of-network coverage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3000" dirty="0"/>
                        <a:t>Provides for in-network </a:t>
                      </a:r>
                      <a:r>
                        <a:rPr lang="en-US" sz="3000" b="1" u="sng" dirty="0"/>
                        <a:t>ONLY</a:t>
                      </a:r>
                      <a:r>
                        <a:rPr lang="en-US" sz="3000" dirty="0"/>
                        <a:t> coverage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038038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D719BC2-C5EA-5ABC-8CC1-32A3AF99F5F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535400" y="8648700"/>
            <a:ext cx="1574898" cy="157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88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3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30000"/>
          </a:blip>
          <a:srcRect t="8347" b="834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Box 5"/>
          <p:cNvSpPr txBox="1"/>
          <p:nvPr/>
        </p:nvSpPr>
        <p:spPr>
          <a:xfrm>
            <a:off x="0" y="636878"/>
            <a:ext cx="18264320" cy="6347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380" normalizeH="0" baseline="0" noProof="0" dirty="0">
                <a:ln>
                  <a:noFill/>
                </a:ln>
                <a:solidFill>
                  <a:srgbClr val="FFEEA5"/>
                </a:solidFill>
                <a:effectLst/>
                <a:uLnTx/>
                <a:uFillTx/>
                <a:latin typeface="Glacial Indifference Bold"/>
                <a:ea typeface="+mn-ea"/>
                <a:cs typeface="+mn-cs"/>
              </a:rPr>
              <a:t>Vision Coverage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E1125A-43E6-FF7D-D4A0-1CA06A003CF0}"/>
              </a:ext>
            </a:extLst>
          </p:cNvPr>
          <p:cNvSpPr txBox="1"/>
          <p:nvPr/>
        </p:nvSpPr>
        <p:spPr>
          <a:xfrm>
            <a:off x="0" y="6133730"/>
            <a:ext cx="182880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4200" dirty="0">
                <a:solidFill>
                  <a:schemeClr val="bg1"/>
                </a:solidFill>
              </a:rPr>
              <a:t>If you have questions about your vision coverage, need a detailed vision plan summary, or need help finding a provider, you can contact EyeMed at: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b="1" u="sng" dirty="0">
                <a:solidFill>
                  <a:schemeClr val="bg1"/>
                </a:solidFill>
              </a:rPr>
              <a:t>866-299-1358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u="sng" dirty="0">
                <a:solidFill>
                  <a:schemeClr val="bg1"/>
                </a:solidFill>
              </a:rPr>
              <a:t>OR</a:t>
            </a:r>
            <a:r>
              <a:rPr lang="en-US" sz="4200" dirty="0">
                <a:solidFill>
                  <a:schemeClr val="bg1"/>
                </a:solidFill>
              </a:rPr>
              <a:t> you can visit their website at: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b="1" u="sng" dirty="0">
                <a:solidFill>
                  <a:schemeClr val="bg1"/>
                </a:solidFill>
              </a:rPr>
              <a:t>eyemed.com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4C3B4F-2AA6-F9FF-2367-57C9BB933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3320099"/>
            <a:ext cx="4343400" cy="23242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9FF7C9-68F9-0ACA-BE32-C079D5D05577}"/>
              </a:ext>
            </a:extLst>
          </p:cNvPr>
          <p:cNvSpPr txBox="1"/>
          <p:nvPr/>
        </p:nvSpPr>
        <p:spPr>
          <a:xfrm>
            <a:off x="23680" y="1562100"/>
            <a:ext cx="18240640" cy="151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Active employees enrolled in the Aetna Health Plan </a:t>
            </a:r>
            <a:r>
              <a:rPr lang="en-US" sz="4200" b="1" u="sng" dirty="0">
                <a:solidFill>
                  <a:prstClr val="white"/>
                </a:solidFill>
                <a:latin typeface="Calibri"/>
              </a:rPr>
              <a:t>OR</a:t>
            </a:r>
            <a:r>
              <a:rPr lang="en-US" sz="4200" dirty="0">
                <a:solidFill>
                  <a:prstClr val="white"/>
                </a:solidFill>
                <a:latin typeface="Calibri"/>
              </a:rPr>
              <a:t> the NYSHIP Health Plan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 eligible for</a:t>
            </a:r>
            <a:r>
              <a:rPr lang="en-US" sz="4200" dirty="0">
                <a:solidFill>
                  <a:prstClr val="white"/>
                </a:solidFill>
                <a:latin typeface="Calibri"/>
              </a:rPr>
              <a:t> 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vision coverage through EyeMed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FD6553-450B-BC79-8EB9-96206B4B3E3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535400" y="8648700"/>
            <a:ext cx="1574898" cy="157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78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4D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4114800" y="4057691"/>
            <a:ext cx="10058400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50"/>
              </a:lnSpc>
            </a:pPr>
            <a:r>
              <a:rPr lang="en-US" sz="6450" dirty="0">
                <a:solidFill>
                  <a:schemeClr val="bg1"/>
                </a:solidFill>
                <a:latin typeface="League Spartan"/>
              </a:rPr>
              <a:t>Tax-Favored Programs</a:t>
            </a:r>
            <a:endParaRPr lang="en-US" sz="6500" dirty="0">
              <a:solidFill>
                <a:schemeClr val="bg1"/>
              </a:solidFill>
              <a:latin typeface="League Spartan"/>
            </a:endParaRPr>
          </a:p>
        </p:txBody>
      </p:sp>
    </p:spTree>
    <p:extLst>
      <p:ext uri="{BB962C8B-B14F-4D97-AF65-F5344CB8AC3E}">
        <p14:creationId xmlns:p14="http://schemas.microsoft.com/office/powerpoint/2010/main" val="1679790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3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533400" y="342900"/>
            <a:ext cx="8127146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50" b="0" i="0" u="none" strike="noStrike" kern="1200" cap="none" spc="0" normalizeH="0" baseline="0" noProof="0" dirty="0">
                <a:ln>
                  <a:noFill/>
                </a:ln>
                <a:solidFill>
                  <a:srgbClr val="FFEEA5"/>
                </a:solidFill>
                <a:effectLst/>
                <a:uLnTx/>
                <a:uFillTx/>
                <a:latin typeface="League Spartan"/>
                <a:ea typeface="+mn-ea"/>
                <a:cs typeface="+mn-cs"/>
              </a:rPr>
              <a:t>Open Enrollment </a:t>
            </a:r>
            <a:endParaRPr kumimoji="0" lang="en-US" sz="6500" b="0" i="0" u="none" strike="noStrike" kern="1200" cap="none" spc="0" normalizeH="0" baseline="0" noProof="0" dirty="0">
              <a:ln>
                <a:noFill/>
              </a:ln>
              <a:solidFill>
                <a:srgbClr val="FFEEA5"/>
              </a:solidFill>
              <a:effectLst/>
              <a:uLnTx/>
              <a:uFillTx/>
              <a:latin typeface="League Spartan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485900"/>
            <a:ext cx="13563600" cy="8677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20B0604020202020204" charset="0"/>
                <a:ea typeface="+mn-ea"/>
                <a:cs typeface="+mn-cs"/>
              </a:rPr>
              <a:t>Open Enrollment is the time to: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Add, remove, or change your current benefit enrollment selection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 or remove dependents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20B060402020202020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20B0604020202020204" charset="0"/>
                <a:ea typeface="+mn-ea"/>
                <a:cs typeface="+mn-cs"/>
              </a:rPr>
              <a:t>The elections made during open enrollment cannot be changed during the year unless there is a qualified status change, such as: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Marriage or legal separation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Birth, adoption, or legal custody of a child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Change in your dependent’s employment status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Loss or gain of coverage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20B0604020202020204" charset="0"/>
                <a:ea typeface="+mn-ea"/>
                <a:cs typeface="+mn-cs"/>
              </a:rPr>
              <a:t>You can cover the following dependents on your MTA-sponsored medical, dental*, and</a:t>
            </a:r>
            <a:r>
              <a:rPr lang="en-US" sz="2600" b="1" dirty="0">
                <a:solidFill>
                  <a:prstClr val="white"/>
                </a:solidFill>
                <a:latin typeface="League Spartan" panose="020B060402020202020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20B0604020202020204" charset="0"/>
                <a:ea typeface="+mn-ea"/>
                <a:cs typeface="+mn-cs"/>
              </a:rPr>
              <a:t>vision plans: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Spouse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Domestic partner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Child(ren) up to age 26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Orthodontia is covered until the age of 23, unless dependent is “fully banded”*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182600" y="647700"/>
            <a:ext cx="3615360" cy="32267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097000" y="5067300"/>
            <a:ext cx="2217507" cy="2937096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306800" y="8496300"/>
            <a:ext cx="1574898" cy="157489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3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 l="27251" r="25196"/>
          <a:stretch>
            <a:fillRect/>
          </a:stretch>
        </p:blipFill>
        <p:spPr>
          <a:xfrm>
            <a:off x="0" y="0"/>
            <a:ext cx="7679885" cy="10287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001000" y="680928"/>
            <a:ext cx="9888794" cy="8320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spcBef>
                <a:spcPct val="0"/>
              </a:spcBef>
            </a:pPr>
            <a:r>
              <a:rPr lang="en-US" sz="5000" b="1" dirty="0">
                <a:solidFill>
                  <a:schemeClr val="bg1"/>
                </a:solidFill>
              </a:rPr>
              <a:t>Flexible Spending Account (FSA) Plan</a:t>
            </a:r>
          </a:p>
          <a:p>
            <a:pPr lvl="0" algn="ctr">
              <a:spcBef>
                <a:spcPts val="600"/>
              </a:spcBef>
            </a:pPr>
            <a:endParaRPr lang="en-US" sz="800" b="1" dirty="0">
              <a:solidFill>
                <a:schemeClr val="bg1"/>
              </a:solidFill>
            </a:endParaRPr>
          </a:p>
          <a:p>
            <a:pPr lvl="0" algn="ctr">
              <a:spcBef>
                <a:spcPts val="600"/>
              </a:spcBef>
            </a:pPr>
            <a:r>
              <a:rPr lang="en-US" sz="3600" b="1" dirty="0">
                <a:solidFill>
                  <a:schemeClr val="bg1"/>
                </a:solidFill>
              </a:rPr>
              <a:t>Enrollment Period: November 1</a:t>
            </a:r>
            <a:r>
              <a:rPr lang="en-US" sz="3600" b="1" baseline="30000" dirty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– December 15</a:t>
            </a:r>
          </a:p>
          <a:p>
            <a:pPr>
              <a:spcBef>
                <a:spcPts val="600"/>
              </a:spcBef>
            </a:pPr>
            <a:endParaRPr lang="en-US" sz="2400" b="1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bg1"/>
                </a:solidFill>
              </a:rPr>
              <a:t>Health Care Amount for 2023</a:t>
            </a:r>
          </a:p>
          <a:p>
            <a:pPr marL="1028700" lvl="1" indent="-5715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 Minimum:   $ 100</a:t>
            </a:r>
          </a:p>
          <a:p>
            <a:pPr marL="1028700" lvl="1" indent="-5715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 Maximum:  $3,050 </a:t>
            </a:r>
          </a:p>
          <a:p>
            <a:pPr>
              <a:spcBef>
                <a:spcPts val="600"/>
              </a:spcBef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bg1"/>
                </a:solidFill>
              </a:rPr>
              <a:t>Dependent Care Amount</a:t>
            </a:r>
          </a:p>
          <a:p>
            <a:pPr marL="1028700" lvl="1" indent="-5715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 Maximum:  $5,000 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3600" dirty="0">
                <a:solidFill>
                  <a:schemeClr val="bg1"/>
                </a:solidFill>
              </a:rPr>
              <a:t>For more information or to enroll in the FSA Plan, please visit the P&amp;A Group website at </a:t>
            </a:r>
            <a:r>
              <a:rPr lang="en-US" sz="36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www.padmin.com</a:t>
            </a:r>
            <a:endParaRPr lang="en-US" sz="3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3600" dirty="0">
                <a:solidFill>
                  <a:schemeClr val="bg1"/>
                </a:solidFill>
              </a:rPr>
              <a:t>To enroll via phone, call 347-506-1835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3600" dirty="0">
                <a:solidFill>
                  <a:schemeClr val="bg1"/>
                </a:solidFill>
              </a:rPr>
              <a:t>For any other questions, please call 1-800-688-2611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C716BA-A3B0-422D-A207-EC1C32F58F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41160" y="9003877"/>
            <a:ext cx="1784840" cy="940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43176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3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56574" y="647700"/>
            <a:ext cx="9826625" cy="8079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500" b="1" dirty="0">
                <a:solidFill>
                  <a:schemeClr val="bg1"/>
                </a:solidFill>
              </a:rPr>
              <a:t>Deferred Compensation Program</a:t>
            </a:r>
          </a:p>
          <a:p>
            <a:pPr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bg1"/>
                </a:solidFill>
              </a:rPr>
              <a:t>  The Deferred Compensation Program is made</a:t>
            </a:r>
          </a:p>
          <a:p>
            <a:pPr>
              <a:defRPr/>
            </a:pPr>
            <a:r>
              <a:rPr lang="en-US" sz="3600" dirty="0">
                <a:solidFill>
                  <a:schemeClr val="bg1"/>
                </a:solidFill>
              </a:rPr>
              <a:t>        up of two separate defined contribution plans: </a:t>
            </a:r>
          </a:p>
          <a:p>
            <a:pPr marL="1943100" lvl="3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bg1"/>
                </a:solidFill>
              </a:rPr>
              <a:t> 401 (k) Plan</a:t>
            </a:r>
          </a:p>
          <a:p>
            <a:pPr marL="1943100" lvl="3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bg1"/>
                </a:solidFill>
              </a:rPr>
              <a:t> 457 Plan</a:t>
            </a:r>
          </a:p>
          <a:p>
            <a:pPr marL="257175" lvl="1" indent="0">
              <a:buNone/>
              <a:defRPr/>
            </a:pPr>
            <a:endParaRPr lang="en-US" sz="1600" dirty="0">
              <a:solidFill>
                <a:schemeClr val="bg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bg1"/>
                </a:solidFill>
              </a:rPr>
              <a:t>  </a:t>
            </a:r>
            <a:r>
              <a:rPr lang="en-US" sz="3600" b="1" u="sng" dirty="0">
                <a:solidFill>
                  <a:schemeClr val="bg1"/>
                </a:solidFill>
              </a:rPr>
              <a:t>Both</a:t>
            </a:r>
            <a:r>
              <a:rPr lang="en-US" sz="3600" dirty="0">
                <a:solidFill>
                  <a:schemeClr val="bg1"/>
                </a:solidFill>
              </a:rPr>
              <a:t> plans allow pre-tax contributions </a:t>
            </a:r>
            <a:r>
              <a:rPr lang="en-US" sz="3600" b="1" u="sng" dirty="0">
                <a:solidFill>
                  <a:schemeClr val="bg1"/>
                </a:solidFill>
              </a:rPr>
              <a:t>and</a:t>
            </a:r>
          </a:p>
          <a:p>
            <a:pPr>
              <a:defRPr/>
            </a:pPr>
            <a:r>
              <a:rPr lang="en-US" sz="3600" dirty="0">
                <a:solidFill>
                  <a:schemeClr val="bg1"/>
                </a:solidFill>
              </a:rPr>
              <a:t>        after-tax (Roth) contributions</a:t>
            </a:r>
          </a:p>
          <a:p>
            <a:pPr>
              <a:defRPr/>
            </a:pPr>
            <a:endParaRPr lang="en-US" sz="1600" dirty="0">
              <a:solidFill>
                <a:schemeClr val="bg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bg1"/>
                </a:solidFill>
              </a:rPr>
              <a:t>  Contributions are made via payroll deduction</a:t>
            </a:r>
          </a:p>
          <a:p>
            <a:pPr>
              <a:defRPr/>
            </a:pPr>
            <a:endParaRPr lang="en-US" sz="1600" dirty="0">
              <a:solidFill>
                <a:schemeClr val="bg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bg1"/>
                </a:solidFill>
              </a:rPr>
              <a:t>  Enroll and make election changes through 	Empower (formerly Prudential) at 	</a:t>
            </a:r>
            <a:r>
              <a:rPr lang="en-US" sz="3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www.prudential.com/mta</a:t>
            </a:r>
            <a:r>
              <a:rPr lang="en-US" sz="3600" dirty="0">
                <a:solidFill>
                  <a:schemeClr val="bg1"/>
                </a:solidFill>
              </a:rPr>
              <a:t> or by calling </a:t>
            </a:r>
          </a:p>
          <a:p>
            <a:pPr>
              <a:defRPr/>
            </a:pPr>
            <a:r>
              <a:rPr lang="en-US" sz="3600" dirty="0">
                <a:solidFill>
                  <a:schemeClr val="bg1"/>
                </a:solidFill>
              </a:rPr>
              <a:t>	877-756-4682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9248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91FECF-FAE1-4BDA-A231-B5D71E7866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917"/>
          <a:stretch/>
        </p:blipFill>
        <p:spPr>
          <a:xfrm>
            <a:off x="0" y="5829300"/>
            <a:ext cx="8001000" cy="445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AA365E-013F-463D-B79A-F32F917CBA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16200" y="8729356"/>
            <a:ext cx="2667000" cy="12504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770313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3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72400" y="1628276"/>
            <a:ext cx="10095289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An investment account you can use for higher-education savings for your child, grandchild, friend, or even yourself. </a:t>
            </a:r>
          </a:p>
          <a:p>
            <a:pPr marL="285750" lvl="0" indent="-28575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Open an account with any amount – no minimum investment. </a:t>
            </a:r>
          </a:p>
          <a:p>
            <a:pPr marL="285750" lvl="0" indent="-28575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Contribute on a post-tax basis via direct deposit from your paycheck.</a:t>
            </a:r>
          </a:p>
          <a:p>
            <a:pPr marL="285750" lvl="0" indent="-28575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The money in your 529 Direct Plan account grows deferred from federal and state income taxes.</a:t>
            </a:r>
          </a:p>
          <a:p>
            <a:pPr marL="285750" lvl="0" indent="-28575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Account owners benefit from a NYS income tax deduction for New York taxpayers of up to $10K on account contributions.</a:t>
            </a:r>
          </a:p>
          <a:p>
            <a:pPr marL="285750" lvl="0" indent="-28575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You won't have to pay federal or state income taxes on money withdrawn to pay for qualified higher education expenses.</a:t>
            </a:r>
          </a:p>
          <a:p>
            <a:pPr marL="285750" lvl="0" indent="-28575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cs typeface="Arial" pitchFamily="34" charset="0"/>
              </a:rPr>
              <a:t>You may enroll at any time at: </a:t>
            </a:r>
            <a:r>
              <a:rPr lang="en-US" sz="3000" dirty="0">
                <a:solidFill>
                  <a:schemeClr val="bg1"/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www.ny529atwork.org</a:t>
            </a:r>
            <a:r>
              <a:rPr lang="en-US" sz="3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000" i="1" dirty="0">
                <a:solidFill>
                  <a:schemeClr val="bg1"/>
                </a:solidFill>
                <a:cs typeface="Arial" pitchFamily="34" charset="0"/>
              </a:rPr>
              <a:t>or</a:t>
            </a:r>
            <a:r>
              <a:rPr lang="en-US" sz="3000" dirty="0">
                <a:solidFill>
                  <a:schemeClr val="bg1"/>
                </a:solidFill>
                <a:cs typeface="Arial" pitchFamily="34" charset="0"/>
              </a:rPr>
              <a:t> call 800-420-8580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9523"/>
            <a:ext cx="7239000" cy="103141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04490" y="298362"/>
            <a:ext cx="10375982" cy="1112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8450"/>
              </a:lnSpc>
            </a:pPr>
            <a:r>
              <a:rPr lang="en-US" sz="6000" b="1" dirty="0">
                <a:solidFill>
                  <a:schemeClr val="bg1"/>
                </a:solidFill>
              </a:rPr>
              <a:t>NY 529 College Savings Program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DF1B4D-68A7-433B-A56B-D257015CFA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22327" y="8504837"/>
            <a:ext cx="1975073" cy="1134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74348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3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30000"/>
          </a:blip>
          <a:srcRect t="8347" b="8347"/>
          <a:stretch>
            <a:fillRect/>
          </a:stretch>
        </p:blipFill>
        <p:spPr>
          <a:xfrm>
            <a:off x="23680" y="10668"/>
            <a:ext cx="18264320" cy="10276332"/>
          </a:xfrm>
          <a:prstGeom prst="rect">
            <a:avLst/>
          </a:prstGeom>
        </p:spPr>
      </p:pic>
      <p:sp>
        <p:nvSpPr>
          <p:cNvPr id="10" name="TextBox 5"/>
          <p:cNvSpPr txBox="1"/>
          <p:nvPr/>
        </p:nvSpPr>
        <p:spPr>
          <a:xfrm>
            <a:off x="1357180" y="977583"/>
            <a:ext cx="15573640" cy="6455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chemeClr val="bg1"/>
                </a:solidFill>
              </a:rPr>
              <a:t>Commuter Benefit Plan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97739" y="2324100"/>
            <a:ext cx="153162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buFont typeface="Wingdings" panose="05000000000000000000" pitchFamily="2" charset="2"/>
              <a:buChar char="Ø"/>
              <a:defRPr/>
            </a:pPr>
            <a:r>
              <a:rPr lang="en-US" sz="4400" dirty="0">
                <a:solidFill>
                  <a:prstClr val="white"/>
                </a:solidFill>
              </a:rPr>
              <a:t>Set aside money for commuting (transit and parking) expenses on a pre-tax basis through automatic payroll deductions.</a:t>
            </a:r>
          </a:p>
          <a:p>
            <a:pPr lvl="0" algn="just">
              <a:defRPr/>
            </a:pPr>
            <a:endParaRPr lang="en-US" sz="2000" dirty="0">
              <a:solidFill>
                <a:prstClr val="white"/>
              </a:solidFill>
            </a:endParaRPr>
          </a:p>
          <a:p>
            <a:pPr marL="571500" lvl="0" indent="-571500" algn="just">
              <a:buFont typeface="Wingdings" panose="05000000000000000000" pitchFamily="2" charset="2"/>
              <a:buChar char="Ø"/>
              <a:defRPr/>
            </a:pPr>
            <a:r>
              <a:rPr lang="en-US" sz="4400" dirty="0">
                <a:solidFill>
                  <a:prstClr val="white"/>
                </a:solidFill>
              </a:rPr>
              <a:t>Certain limits apply as established by the IRS.</a:t>
            </a:r>
          </a:p>
          <a:p>
            <a:pPr lvl="0" algn="just">
              <a:defRPr/>
            </a:pPr>
            <a:endParaRPr lang="en-US" sz="2000" dirty="0">
              <a:solidFill>
                <a:prstClr val="white"/>
              </a:solidFill>
            </a:endParaRPr>
          </a:p>
          <a:p>
            <a:pPr marL="571500" lvl="0" indent="-571500" algn="just">
              <a:buFont typeface="Wingdings" panose="05000000000000000000" pitchFamily="2" charset="2"/>
              <a:buChar char="Ø"/>
              <a:defRPr/>
            </a:pPr>
            <a:r>
              <a:rPr lang="en-US" sz="4400" dirty="0">
                <a:solidFill>
                  <a:prstClr val="white"/>
                </a:solidFill>
              </a:rPr>
              <a:t>You may enroll at any time by contacting the plan administrator,  HealthEquity/WageWorks at:  </a:t>
            </a:r>
          </a:p>
          <a:p>
            <a:pPr lvl="2" algn="ctr">
              <a:defRPr/>
            </a:pPr>
            <a:r>
              <a:rPr lang="en-US" sz="4400" dirty="0">
                <a:solidFill>
                  <a:prstClr val="white"/>
                </a:solidFill>
              </a:rPr>
              <a:t>877-924-3967</a:t>
            </a:r>
          </a:p>
          <a:p>
            <a:pPr lvl="2" algn="ctr">
              <a:defRPr/>
            </a:pPr>
            <a:r>
              <a:rPr lang="en-US" sz="4400" dirty="0">
                <a:solidFill>
                  <a:prstClr val="white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www.healthequity.com/wageworks</a:t>
            </a:r>
            <a:endParaRPr lang="en-US" sz="4400" dirty="0">
              <a:solidFill>
                <a:prstClr val="white"/>
              </a:solidFill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306800" y="8496300"/>
            <a:ext cx="1574898" cy="15748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3723DB-8CDF-4EB7-8DC9-2058091DA9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1977" y="8500285"/>
            <a:ext cx="846772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678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4D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4343400" y="4152900"/>
            <a:ext cx="9906000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50"/>
              </a:lnSpc>
            </a:pPr>
            <a:r>
              <a:rPr lang="en-US" sz="6450" dirty="0">
                <a:solidFill>
                  <a:schemeClr val="bg1"/>
                </a:solidFill>
                <a:latin typeface="League Spartan"/>
              </a:rPr>
              <a:t>Resources</a:t>
            </a:r>
            <a:endParaRPr lang="en-US" sz="6500" dirty="0">
              <a:solidFill>
                <a:schemeClr val="bg1"/>
              </a:solidFill>
              <a:latin typeface="League Spartan"/>
            </a:endParaRPr>
          </a:p>
        </p:txBody>
      </p:sp>
    </p:spTree>
    <p:extLst>
      <p:ext uri="{BB962C8B-B14F-4D97-AF65-F5344CB8AC3E}">
        <p14:creationId xmlns:p14="http://schemas.microsoft.com/office/powerpoint/2010/main" val="13082221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3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96814" y="2019300"/>
            <a:ext cx="9584884" cy="671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3500" dirty="0">
                <a:solidFill>
                  <a:schemeClr val="bg1"/>
                </a:solidFill>
              </a:rPr>
              <a:t>Submit Forms to the MTA Business Service Center 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3500" dirty="0">
                <a:solidFill>
                  <a:schemeClr val="bg1"/>
                </a:solidFill>
              </a:rPr>
              <a:t>	Email: 	bsc-benefits@mtabsc.org 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3500" dirty="0">
                <a:solidFill>
                  <a:schemeClr val="bg1"/>
                </a:solidFill>
              </a:rPr>
              <a:t>	Fax: 	         212-852-8700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endParaRPr lang="en-US" sz="1000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3500" dirty="0">
                <a:solidFill>
                  <a:schemeClr val="bg1"/>
                </a:solidFill>
              </a:rPr>
              <a:t>Contact the MTA Business Service Center 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3500" dirty="0">
                <a:solidFill>
                  <a:schemeClr val="bg1"/>
                </a:solidFill>
              </a:rPr>
              <a:t>	Phone:	646-376-0123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3500" dirty="0">
                <a:solidFill>
                  <a:schemeClr val="bg1"/>
                </a:solidFill>
              </a:rPr>
              <a:t>	Email:	bscservice@mtabsc.org 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endParaRPr lang="en-US" sz="800" dirty="0">
              <a:solidFill>
                <a:schemeClr val="bg1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US" sz="3500" dirty="0">
                <a:solidFill>
                  <a:schemeClr val="bg1"/>
                </a:solidFill>
              </a:rPr>
              <a:t>	Hours:	8:30 a.m. - 5 p.m.</a:t>
            </a:r>
          </a:p>
          <a:p>
            <a:pPr lvl="0">
              <a:lnSpc>
                <a:spcPct val="100000"/>
              </a:lnSpc>
            </a:pPr>
            <a:r>
              <a:rPr lang="en-US" sz="3500" dirty="0">
                <a:solidFill>
                  <a:schemeClr val="bg1"/>
                </a:solidFill>
              </a:rPr>
              <a:t>                           Monday – Friday</a:t>
            </a:r>
          </a:p>
          <a:p>
            <a:pPr lvl="0">
              <a:lnSpc>
                <a:spcPct val="100000"/>
              </a:lnSpc>
            </a:pPr>
            <a:endParaRPr lang="en-US" sz="1000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3500" dirty="0">
                <a:solidFill>
                  <a:schemeClr val="bg1"/>
                </a:solidFill>
              </a:rPr>
              <a:t>Dedicated Open Enrollment Informational Site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3500" dirty="0">
                <a:solidFill>
                  <a:schemeClr val="bg1"/>
                </a:solidFill>
              </a:rPr>
              <a:t>	www.mymta.info/openenrollment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16643" y="222054"/>
            <a:ext cx="1005840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000" spc="380" dirty="0">
                <a:solidFill>
                  <a:srgbClr val="FFEEA5"/>
                </a:solidFill>
                <a:latin typeface="Glacial Indifference Bold"/>
              </a:rPr>
              <a:t>Submission of Enrollment Forms &amp; Contact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501944" cy="10287000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306800" y="8496300"/>
            <a:ext cx="1574898" cy="157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927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3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2600" y="1333500"/>
            <a:ext cx="17399098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5000" dirty="0">
                <a:solidFill>
                  <a:schemeClr val="bg1"/>
                </a:solidFill>
              </a:rPr>
              <a:t>The following are the </a:t>
            </a:r>
            <a:r>
              <a:rPr lang="en-US" sz="5000" b="1" u="sng" dirty="0">
                <a:solidFill>
                  <a:schemeClr val="bg1"/>
                </a:solidFill>
              </a:rPr>
              <a:t>ONLY</a:t>
            </a:r>
            <a:r>
              <a:rPr lang="en-US" sz="5000" dirty="0">
                <a:solidFill>
                  <a:schemeClr val="bg1"/>
                </a:solidFill>
              </a:rPr>
              <a:t> document types that are acceptable &amp; will be processed by the MTA Business Service Center:</a:t>
            </a:r>
          </a:p>
          <a:p>
            <a:pPr marL="2057400" lvl="3" indent="-6858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chemeClr val="bg1"/>
                </a:solidFill>
              </a:rPr>
              <a:t>Preferred File Format: .pdf (Adobe PDF)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5772" y="544233"/>
            <a:ext cx="14790958" cy="6347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60"/>
              </a:lnSpc>
            </a:pPr>
            <a:r>
              <a:rPr lang="en-US" sz="6000" spc="380" dirty="0">
                <a:solidFill>
                  <a:srgbClr val="FFEEA5"/>
                </a:solidFill>
                <a:latin typeface="Glacial Indifference Bold"/>
              </a:rPr>
              <a:t>Acceptable E-Mail File Attachments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306800" y="8496300"/>
            <a:ext cx="1574898" cy="15748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40902AA-3583-B04D-3EF2-4CFEFDEDDE3A}"/>
              </a:ext>
            </a:extLst>
          </p:cNvPr>
          <p:cNvSpPr/>
          <p:nvPr/>
        </p:nvSpPr>
        <p:spPr>
          <a:xfrm>
            <a:off x="469851" y="4838700"/>
            <a:ext cx="1739909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5000" dirty="0">
                <a:solidFill>
                  <a:schemeClr val="bg1"/>
                </a:solidFill>
              </a:rPr>
              <a:t>The following document types are </a:t>
            </a:r>
            <a:r>
              <a:rPr lang="en-US" sz="5000" b="1" u="sng" dirty="0">
                <a:solidFill>
                  <a:schemeClr val="bg1"/>
                </a:solidFill>
              </a:rPr>
              <a:t>NOT</a:t>
            </a:r>
            <a:r>
              <a:rPr lang="en-US" sz="5000" dirty="0">
                <a:solidFill>
                  <a:schemeClr val="bg1"/>
                </a:solidFill>
              </a:rPr>
              <a:t> acceptable &amp; will </a:t>
            </a:r>
            <a:r>
              <a:rPr lang="en-US" sz="5000" b="1" u="sng" dirty="0">
                <a:solidFill>
                  <a:schemeClr val="bg1"/>
                </a:solidFill>
              </a:rPr>
              <a:t>NOT</a:t>
            </a:r>
            <a:r>
              <a:rPr lang="en-US" sz="5000" dirty="0">
                <a:solidFill>
                  <a:schemeClr val="bg1"/>
                </a:solidFill>
              </a:rPr>
              <a:t> be processed by the MTA Business Service Center:</a:t>
            </a:r>
          </a:p>
          <a:p>
            <a:pPr marL="2057400" lvl="3" indent="-685800">
              <a:spcBef>
                <a:spcPct val="0"/>
              </a:spcBef>
              <a:buFont typeface="Wingdings" panose="05000000000000000000" pitchFamily="2" charset="2"/>
              <a:buChar char=""/>
            </a:pPr>
            <a:r>
              <a:rPr lang="en-US" sz="3500" b="1" u="sng" dirty="0">
                <a:solidFill>
                  <a:schemeClr val="bg1"/>
                </a:solidFill>
              </a:rPr>
              <a:t>ANY</a:t>
            </a:r>
            <a:r>
              <a:rPr lang="en-US" sz="3500" dirty="0">
                <a:solidFill>
                  <a:schemeClr val="bg1"/>
                </a:solidFill>
              </a:rPr>
              <a:t> attachment exceeding 2 MB</a:t>
            </a:r>
          </a:p>
          <a:p>
            <a:pPr marL="2057400" lvl="3" indent="-685800">
              <a:spcBef>
                <a:spcPct val="0"/>
              </a:spcBef>
              <a:buFont typeface="Wingdings" panose="05000000000000000000" pitchFamily="2" charset="2"/>
              <a:buChar char=""/>
            </a:pPr>
            <a:r>
              <a:rPr lang="en-US" sz="3500" dirty="0">
                <a:solidFill>
                  <a:schemeClr val="bg1"/>
                </a:solidFill>
              </a:rPr>
              <a:t>Interactive or fillable PDFs (i.e., PDFs requiring input)</a:t>
            </a:r>
          </a:p>
          <a:p>
            <a:pPr marL="2057400" lvl="3" indent="-685800">
              <a:spcBef>
                <a:spcPct val="0"/>
              </a:spcBef>
              <a:buFont typeface="Wingdings" panose="05000000000000000000" pitchFamily="2" charset="2"/>
              <a:buChar char=""/>
            </a:pPr>
            <a:r>
              <a:rPr lang="en-US" sz="3500" dirty="0">
                <a:solidFill>
                  <a:schemeClr val="bg1"/>
                </a:solidFill>
              </a:rPr>
              <a:t>Read-only Microsoft documents</a:t>
            </a:r>
          </a:p>
          <a:p>
            <a:pPr marL="2057400" lvl="3" indent="-685800">
              <a:spcBef>
                <a:spcPct val="0"/>
              </a:spcBef>
              <a:buFont typeface="Wingdings" panose="05000000000000000000" pitchFamily="2" charset="2"/>
              <a:buChar char=""/>
            </a:pPr>
            <a:r>
              <a:rPr lang="en-US" sz="3500" dirty="0">
                <a:solidFill>
                  <a:schemeClr val="bg1"/>
                </a:solidFill>
              </a:rPr>
              <a:t>ANY password-protected attachments</a:t>
            </a:r>
          </a:p>
          <a:p>
            <a:pPr marL="2057400" lvl="3" indent="-685800">
              <a:spcBef>
                <a:spcPct val="0"/>
              </a:spcBef>
              <a:buFont typeface="Wingdings" panose="05000000000000000000" pitchFamily="2" charset="2"/>
              <a:buChar char=""/>
            </a:pPr>
            <a:r>
              <a:rPr lang="en-US" sz="3500" dirty="0">
                <a:solidFill>
                  <a:schemeClr val="bg1"/>
                </a:solidFill>
              </a:rPr>
              <a:t>Attachments with ".</a:t>
            </a:r>
            <a:r>
              <a:rPr lang="en-US" sz="3500" dirty="0" err="1">
                <a:solidFill>
                  <a:schemeClr val="bg1"/>
                </a:solidFill>
              </a:rPr>
              <a:t>unk</a:t>
            </a:r>
            <a:r>
              <a:rPr lang="en-US" sz="3500" dirty="0">
                <a:solidFill>
                  <a:schemeClr val="bg1"/>
                </a:solidFill>
              </a:rPr>
              <a:t>" OR ".zip" OR “. HTML” file extensions</a:t>
            </a:r>
          </a:p>
          <a:p>
            <a:pPr marL="2057400" lvl="3" indent="-685800">
              <a:spcBef>
                <a:spcPct val="0"/>
              </a:spcBef>
              <a:buFont typeface="Wingdings" panose="05000000000000000000" pitchFamily="2" charset="2"/>
              <a:buChar char=""/>
            </a:pPr>
            <a:r>
              <a:rPr lang="en-US" sz="3500" dirty="0">
                <a:solidFill>
                  <a:schemeClr val="bg1"/>
                </a:solidFill>
              </a:rPr>
              <a:t>Macro-enabled Word and/or Excel documents</a:t>
            </a:r>
          </a:p>
          <a:p>
            <a:pPr marL="2057400" lvl="3" indent="-685800">
              <a:spcBef>
                <a:spcPct val="0"/>
              </a:spcBef>
              <a:buFont typeface="Wingdings" panose="05000000000000000000" pitchFamily="2" charset="2"/>
              <a:buChar char=""/>
            </a:pPr>
            <a:r>
              <a:rPr lang="en-US" sz="3500" dirty="0">
                <a:solidFill>
                  <a:schemeClr val="bg1"/>
                </a:solidFill>
              </a:rPr>
              <a:t>“Forwards" of a forwarded email (attachments cannot be forwarded twice)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A58555-0A0A-C618-8BE1-77D3FD1A46FB}"/>
              </a:ext>
            </a:extLst>
          </p:cNvPr>
          <p:cNvSpPr/>
          <p:nvPr/>
        </p:nvSpPr>
        <p:spPr>
          <a:xfrm>
            <a:off x="482600" y="3426381"/>
            <a:ext cx="17399098" cy="224676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057400" lvl="3" indent="-6858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3500" dirty="0">
                <a:solidFill>
                  <a:schemeClr val="bg1"/>
                </a:solidFill>
              </a:rPr>
              <a:t>.</a:t>
            </a:r>
            <a:r>
              <a:rPr lang="en-US" sz="3500" dirty="0" err="1">
                <a:solidFill>
                  <a:schemeClr val="bg1"/>
                </a:solidFill>
              </a:rPr>
              <a:t>tif</a:t>
            </a:r>
            <a:r>
              <a:rPr lang="en-US" sz="3500" dirty="0">
                <a:solidFill>
                  <a:schemeClr val="bg1"/>
                </a:solidFill>
              </a:rPr>
              <a:t> (image)</a:t>
            </a:r>
          </a:p>
          <a:p>
            <a:pPr marL="2057400" lvl="3" indent="-6858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3500" dirty="0">
                <a:solidFill>
                  <a:schemeClr val="bg1"/>
                </a:solidFill>
              </a:rPr>
              <a:t>.jpg (image)</a:t>
            </a:r>
          </a:p>
          <a:p>
            <a:pPr lvl="3">
              <a:spcBef>
                <a:spcPct val="0"/>
              </a:spcBef>
            </a:pPr>
            <a:endParaRPr lang="en-US" sz="3500" dirty="0">
              <a:solidFill>
                <a:schemeClr val="bg1"/>
              </a:solidFill>
            </a:endParaRPr>
          </a:p>
          <a:p>
            <a:pPr marL="2057400" lvl="3" indent="-685800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sz="3500" dirty="0">
              <a:solidFill>
                <a:schemeClr val="bg1"/>
              </a:solidFill>
            </a:endParaRPr>
          </a:p>
          <a:p>
            <a:pPr marL="2057400" lvl="3" indent="-6858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3500" dirty="0">
                <a:solidFill>
                  <a:schemeClr val="bg1"/>
                </a:solidFill>
              </a:rPr>
              <a:t>.doc OR .docx (Word document)</a:t>
            </a:r>
          </a:p>
          <a:p>
            <a:pPr marL="2057400" lvl="3" indent="-6858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3500" dirty="0">
                <a:solidFill>
                  <a:schemeClr val="bg1"/>
                </a:solidFill>
              </a:rPr>
              <a:t>.</a:t>
            </a:r>
            <a:r>
              <a:rPr lang="en-US" sz="3500" dirty="0" err="1">
                <a:solidFill>
                  <a:schemeClr val="bg1"/>
                </a:solidFill>
              </a:rPr>
              <a:t>xls</a:t>
            </a:r>
            <a:r>
              <a:rPr lang="en-US" sz="3500" dirty="0">
                <a:solidFill>
                  <a:schemeClr val="bg1"/>
                </a:solidFill>
              </a:rPr>
              <a:t> OR .xlsx (Excel file)</a:t>
            </a:r>
          </a:p>
        </p:txBody>
      </p:sp>
    </p:spTree>
    <p:extLst>
      <p:ext uri="{BB962C8B-B14F-4D97-AF65-F5344CB8AC3E}">
        <p14:creationId xmlns:p14="http://schemas.microsoft.com/office/powerpoint/2010/main" val="40244445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3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76800" y="3848100"/>
            <a:ext cx="91276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 sz="5400" dirty="0">
                <a:solidFill>
                  <a:schemeClr val="bg1"/>
                </a:solidFill>
              </a:rPr>
              <a:t>Contact the MTA Business Service Center (BSC)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 sz="5400" b="1" dirty="0">
                <a:solidFill>
                  <a:schemeClr val="bg1"/>
                </a:solidFill>
              </a:rPr>
              <a:t>Email:  </a:t>
            </a:r>
            <a:r>
              <a:rPr lang="en-US" sz="5400" dirty="0">
                <a:solidFill>
                  <a:schemeClr val="bg1"/>
                </a:solidFill>
              </a:rPr>
              <a:t>bscservice@mtabsc.org</a:t>
            </a:r>
          </a:p>
          <a:p>
            <a:pPr lvl="0">
              <a:spcBef>
                <a:spcPct val="0"/>
              </a:spcBef>
            </a:pPr>
            <a:r>
              <a:rPr lang="en-US" sz="5400" b="1" dirty="0">
                <a:solidFill>
                  <a:schemeClr val="bg1"/>
                </a:solidFill>
              </a:rPr>
              <a:t>Phone: </a:t>
            </a:r>
            <a:r>
              <a:rPr lang="en-US" sz="5400" dirty="0">
                <a:solidFill>
                  <a:schemeClr val="bg1"/>
                </a:solidFill>
              </a:rPr>
              <a:t>646-376-0123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49442" y="2095500"/>
            <a:ext cx="10058400" cy="811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60"/>
              </a:lnSpc>
            </a:pPr>
            <a:r>
              <a:rPr lang="en-US" sz="11500" spc="380" dirty="0">
                <a:solidFill>
                  <a:srgbClr val="FFEEA5"/>
                </a:solidFill>
                <a:latin typeface="Glacial Indifference Bold"/>
              </a:rPr>
              <a:t>Contact Info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306800" y="8496300"/>
            <a:ext cx="1574898" cy="157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73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4D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8772525" y="4053458"/>
            <a:ext cx="8372475" cy="1984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50"/>
              </a:lnSpc>
            </a:pPr>
            <a:r>
              <a:rPr lang="en-US" sz="6000" dirty="0">
                <a:solidFill>
                  <a:schemeClr val="bg1"/>
                </a:solidFill>
                <a:latin typeface="League Spart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Benefits</a:t>
            </a:r>
            <a:endParaRPr lang="en-US" sz="6000" dirty="0">
              <a:solidFill>
                <a:schemeClr val="bg1"/>
              </a:solidFill>
              <a:latin typeface="League Spartan"/>
            </a:endParaRPr>
          </a:p>
          <a:p>
            <a:pPr>
              <a:lnSpc>
                <a:spcPts val="8450"/>
              </a:lnSpc>
            </a:pPr>
            <a:endParaRPr lang="en-US" sz="2000" dirty="0">
              <a:solidFill>
                <a:schemeClr val="bg1"/>
              </a:solidFill>
              <a:latin typeface="League Spart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372475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3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30000"/>
          </a:blip>
          <a:srcRect t="21678" b="50817"/>
          <a:stretch>
            <a:fillRect/>
          </a:stretch>
        </p:blipFill>
        <p:spPr>
          <a:xfrm>
            <a:off x="0" y="0"/>
            <a:ext cx="18288000" cy="24765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64454" y="904961"/>
            <a:ext cx="10280715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380" normalizeH="0" baseline="0" noProof="0" dirty="0">
                <a:ln>
                  <a:noFill/>
                </a:ln>
                <a:solidFill>
                  <a:srgbClr val="FFEEA5"/>
                </a:solidFill>
                <a:effectLst/>
                <a:uLnTx/>
                <a:uFillTx/>
                <a:latin typeface="Glacial Indifference Bold"/>
                <a:ea typeface="+mn-ea"/>
                <a:cs typeface="+mn-cs"/>
              </a:rPr>
              <a:t>BENEFITS INFORMATION</a:t>
            </a:r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306800" y="8496300"/>
            <a:ext cx="1574898" cy="15748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2DE8CF-A983-D5B7-65A0-0FBFD46714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02" y="2933700"/>
            <a:ext cx="15671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59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3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30000"/>
          </a:blip>
          <a:srcRect t="21678" b="50817"/>
          <a:stretch>
            <a:fillRect/>
          </a:stretch>
        </p:blipFill>
        <p:spPr>
          <a:xfrm>
            <a:off x="0" y="0"/>
            <a:ext cx="18288000" cy="237852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64454" y="904961"/>
            <a:ext cx="10280715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380" normalizeH="0" baseline="0" noProof="0" dirty="0">
                <a:ln>
                  <a:noFill/>
                </a:ln>
                <a:solidFill>
                  <a:srgbClr val="FFEEA5"/>
                </a:solidFill>
                <a:effectLst/>
                <a:uLnTx/>
                <a:uFillTx/>
                <a:latin typeface="Glacial Indifference Bold"/>
                <a:ea typeface="+mn-ea"/>
                <a:cs typeface="+mn-cs"/>
              </a:rPr>
              <a:t>BENEFITS INFORMATION</a:t>
            </a:r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306800" y="8496300"/>
            <a:ext cx="1574898" cy="15748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DD218A-8B04-331B-A3A9-5A72A99789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02" y="2857500"/>
            <a:ext cx="15671898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16970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3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30000"/>
          </a:blip>
          <a:srcRect t="21678" b="50817"/>
          <a:stretch>
            <a:fillRect/>
          </a:stretch>
        </p:blipFill>
        <p:spPr>
          <a:xfrm>
            <a:off x="0" y="0"/>
            <a:ext cx="18288000" cy="253313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64454" y="904961"/>
            <a:ext cx="10280715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380" normalizeH="0" baseline="0" noProof="0" dirty="0">
                <a:ln>
                  <a:noFill/>
                </a:ln>
                <a:solidFill>
                  <a:srgbClr val="FFEEA5"/>
                </a:solidFill>
                <a:effectLst/>
                <a:uLnTx/>
                <a:uFillTx/>
                <a:latin typeface="Glacial Indifference Bold"/>
                <a:ea typeface="+mn-ea"/>
                <a:cs typeface="+mn-cs"/>
              </a:rPr>
              <a:t>PERSONAL INFORMATION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306800" y="8496300"/>
            <a:ext cx="1574898" cy="15748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C76E9A-9217-02B6-F683-E993A9DB38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02" y="2944396"/>
            <a:ext cx="15672816" cy="68473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02422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3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30000"/>
          </a:blip>
          <a:srcRect t="21678" b="50817"/>
          <a:stretch>
            <a:fillRect/>
          </a:stretch>
        </p:blipFill>
        <p:spPr>
          <a:xfrm>
            <a:off x="0" y="0"/>
            <a:ext cx="18288000" cy="253313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64454" y="904961"/>
            <a:ext cx="10280715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380" normalizeH="0" baseline="0" noProof="0" dirty="0">
                <a:ln>
                  <a:noFill/>
                </a:ln>
                <a:solidFill>
                  <a:srgbClr val="FFEEA5"/>
                </a:solidFill>
                <a:effectLst/>
                <a:uLnTx/>
                <a:uFillTx/>
                <a:latin typeface="Glacial Indifference Bold"/>
                <a:ea typeface="+mn-ea"/>
                <a:cs typeface="+mn-cs"/>
              </a:rPr>
              <a:t>PERSONAL INFORMATION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306800" y="8496300"/>
            <a:ext cx="1574898" cy="15748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978E54-C370-7BE9-D336-D4BC19933C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02" y="2944396"/>
            <a:ext cx="15672816" cy="68473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31117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"/>
            <a:ext cx="18440400" cy="1029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25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5183</TotalTime>
  <Words>6581</Words>
  <Application>Microsoft Office PowerPoint</Application>
  <PresentationFormat>Custom</PresentationFormat>
  <Paragraphs>591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Arial</vt:lpstr>
      <vt:lpstr>Courier New</vt:lpstr>
      <vt:lpstr>Domaine Display Bold</vt:lpstr>
      <vt:lpstr>Calibri</vt:lpstr>
      <vt:lpstr>Glacial Indifference Bold</vt:lpstr>
      <vt:lpstr>Glacial Indifference Italics</vt:lpstr>
      <vt:lpstr>League Spartan</vt:lpstr>
      <vt:lpstr>Glacial Indifference</vt:lpstr>
      <vt:lpstr>Open Sans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Toni Coleman-Brown</dc:creator>
  <cp:lastModifiedBy>Fagbenle, Titi</cp:lastModifiedBy>
  <cp:revision>125</cp:revision>
  <dcterms:created xsi:type="dcterms:W3CDTF">2006-08-16T00:00:00Z</dcterms:created>
  <dcterms:modified xsi:type="dcterms:W3CDTF">2023-10-10T20:26:06Z</dcterms:modified>
  <dc:identifier>DAEKxO6j8vM</dc:identifier>
</cp:coreProperties>
</file>